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304" r:id="rId17"/>
    <p:sldId id="269"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Advent Pro Light" panose="020B0604020202020204" charset="0"/>
      <p:regular r:id="rId52"/>
      <p:bold r:id="rId53"/>
    </p:embeddedFont>
    <p:embeddedFont>
      <p:font typeface="Anton" pitchFamily="2" charset="0"/>
      <p:regular r:id="rId54"/>
    </p:embeddedFont>
    <p:embeddedFont>
      <p:font typeface="Calibri" panose="020F0502020204030204" pitchFamily="34" charset="0"/>
      <p:regular r:id="rId55"/>
      <p:bold r:id="rId56"/>
      <p:italic r:id="rId57"/>
      <p:boldItalic r:id="rId58"/>
    </p:embeddedFont>
    <p:embeddedFont>
      <p:font typeface="Fira Sans Condensed" panose="020B0503050000020004" pitchFamily="34" charset="0"/>
      <p:regular r:id="rId59"/>
      <p:bold r:id="rId60"/>
      <p:italic r:id="rId61"/>
      <p:boldItalic r:id="rId62"/>
    </p:embeddedFont>
    <p:embeddedFont>
      <p:font typeface="Fira Sans Condensed Light" panose="020B0403050000020004"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Rajdhani" panose="020B060402020202020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hgY1ehEeTJAxJ1iBZsYg/bGdbM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4D8123-145F-491B-9DC2-29AE73FA479F}">
  <a:tblStyle styleId="{D64D8123-145F-491B-9DC2-29AE73FA479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435CB98-91E2-471F-8FFA-D59582AFB408}" styleName="Table_1">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E6E7E8"/>
          </a:solidFill>
        </a:fill>
      </a:tcStyle>
    </a:wholeTbl>
    <a:band1H>
      <a:tcTxStyle/>
      <a:tcStyle>
        <a:tcBdr/>
        <a:fill>
          <a:solidFill>
            <a:srgbClr val="CACCCD"/>
          </a:solidFill>
        </a:fill>
      </a:tcStyle>
    </a:band1H>
    <a:band2H>
      <a:tcTxStyle/>
      <a:tcStyle>
        <a:tcBdr/>
      </a:tcStyle>
    </a:band2H>
    <a:band1V>
      <a:tcTxStyle/>
      <a:tcStyle>
        <a:tcBdr/>
        <a:fill>
          <a:solidFill>
            <a:srgbClr val="CACCCD"/>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5"/>
              </a:solidFill>
              <a:prstDash val="solid"/>
              <a:round/>
              <a:headEnd type="none" w="sm" len="sm"/>
              <a:tailEnd type="none" w="sm" len="sm"/>
            </a:ln>
          </a:top>
        </a:tcBdr>
        <a:fill>
          <a:solidFill>
            <a:srgbClr val="E6E7E8"/>
          </a:solidFill>
        </a:fill>
      </a:tcStyle>
    </a:lastRow>
    <a:seCell>
      <a:tcTxStyle/>
      <a:tcStyle>
        <a:tcBdr/>
      </a:tcStyle>
    </a:seCell>
    <a:swCell>
      <a:tcTxStyle/>
      <a:tcStyle>
        <a:tcBdr/>
      </a:tcStyle>
    </a:swCell>
    <a:firstRow>
      <a:tcTxStyle b="on" i="off"/>
      <a:tcStyle>
        <a:tcBdr/>
        <a:fill>
          <a:solidFill>
            <a:srgbClr val="E6E7E8"/>
          </a:solidFill>
        </a:fill>
      </a:tcStyle>
    </a:firstRow>
    <a:neCell>
      <a:tcTxStyle/>
      <a:tcStyle>
        <a:tcBdr/>
      </a:tcStyle>
    </a:neCell>
    <a:nwCell>
      <a:tcTxStyle/>
      <a:tcStyle>
        <a:tcBdr/>
      </a:tcStyle>
    </a:nwCell>
  </a:tblStyle>
  <a:tblStyle styleId="{A2016FD1-1913-4945-8B31-CDED4DB9A7F1}" styleName="Table_2">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E6E7E8"/>
          </a:solidFill>
        </a:fill>
      </a:tcStyle>
    </a:wholeTbl>
    <a:band1H>
      <a:tcTxStyle b="off" i="off"/>
      <a:tcStyle>
        <a:tcBdr/>
        <a:fill>
          <a:solidFill>
            <a:srgbClr val="CACCCD"/>
          </a:solidFill>
        </a:fill>
      </a:tcStyle>
    </a:band1H>
    <a:band2H>
      <a:tcTxStyle b="off" i="off"/>
      <a:tcStyle>
        <a:tcBdr/>
      </a:tcStyle>
    </a:band2H>
    <a:band1V>
      <a:tcTxStyle b="off" i="off"/>
      <a:tcStyle>
        <a:tcBdr/>
        <a:fill>
          <a:solidFill>
            <a:srgbClr val="CACCCD"/>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5"/>
              </a:solidFill>
              <a:prstDash val="solid"/>
              <a:round/>
              <a:headEnd type="none" w="sm" len="sm"/>
              <a:tailEnd type="none" w="sm" len="sm"/>
            </a:ln>
          </a:top>
        </a:tcBdr>
        <a:fill>
          <a:solidFill>
            <a:srgbClr val="E6E7E8"/>
          </a:solidFill>
        </a:fill>
      </a:tcStyle>
    </a:lastRow>
    <a:seCell>
      <a:tcTxStyle b="off" i="off"/>
      <a:tcStyle>
        <a:tcBdr/>
      </a:tcStyle>
    </a:seCell>
    <a:swCell>
      <a:tcTxStyle b="off" i="off"/>
      <a:tcStyle>
        <a:tcBdr/>
      </a:tcStyle>
    </a:swCell>
    <a:firstRow>
      <a:tcTxStyle b="on" i="off"/>
      <a:tcStyle>
        <a:tcBdr/>
        <a:fill>
          <a:solidFill>
            <a:srgbClr val="E6E7E8"/>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36" autoAdjust="0"/>
  </p:normalViewPr>
  <p:slideViewPr>
    <p:cSldViewPr snapToGrid="0">
      <p:cViewPr varScale="1">
        <p:scale>
          <a:sx n="111" d="100"/>
          <a:sy n="111" d="100"/>
        </p:scale>
        <p:origin x="7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B1: Ảnh ban đầu, sau khi được crop sẽ chuyển sang hệ màu LAB</a:t>
            </a:r>
            <a:endParaRPr/>
          </a:p>
          <a:p>
            <a:pPr marL="0" lvl="0" indent="0" algn="l" rtl="0">
              <a:lnSpc>
                <a:spcPct val="100000"/>
              </a:lnSpc>
              <a:spcBef>
                <a:spcPts val="0"/>
              </a:spcBef>
              <a:spcAft>
                <a:spcPts val="0"/>
              </a:spcAft>
              <a:buSzPts val="1100"/>
              <a:buNone/>
            </a:pPr>
            <a:r>
              <a:rPr lang="en"/>
              <a:t>Hệ màu LAB là hệ màu gồm 3 kênh: L : lightnesss – giá trị từ 0 -100, chứa ác thông tin về độ sáng của ảnh</a:t>
            </a:r>
            <a:endParaRPr/>
          </a:p>
          <a:p>
            <a:pPr marL="0" lvl="0" indent="0" algn="l" rtl="0">
              <a:lnSpc>
                <a:spcPct val="100000"/>
              </a:lnSpc>
              <a:spcBef>
                <a:spcPts val="0"/>
              </a:spcBef>
              <a:spcAft>
                <a:spcPts val="0"/>
              </a:spcAft>
              <a:buSzPts val="1100"/>
              <a:buNone/>
            </a:pPr>
            <a:r>
              <a:rPr lang="en"/>
              <a:t>A: Kênh chứa các giá trị màu từ Green -  Red</a:t>
            </a:r>
            <a:endParaRPr/>
          </a:p>
          <a:p>
            <a:pPr marL="0" lvl="0" indent="0" algn="l" rtl="0">
              <a:lnSpc>
                <a:spcPct val="100000"/>
              </a:lnSpc>
              <a:spcBef>
                <a:spcPts val="0"/>
              </a:spcBef>
              <a:spcAft>
                <a:spcPts val="0"/>
              </a:spcAft>
              <a:buSzPts val="1100"/>
              <a:buNone/>
            </a:pPr>
            <a:r>
              <a:rPr lang="en"/>
              <a:t>B: Kên chứa các giá trị màu từ Blue – Yellow</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B2: Sau đó,  tách lấy kênh đầu tiên, L để thực hiện cân bằng histogram trên ảnh.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B3: Chia nhỏ ảnh thành nhiều ô nhỏ khác nhau và tiến hành cân bằng histogram trên từng ô riêng biệt.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B4: Tiến hành merge ảnh đã cân bằng histogram và 2 kênh màu mà chúng ta đã tách ra để khôi phục lại màu của ảnh gốc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B5: Bức ảnh vẫn còn một số nhiễu, nhiều chấm muối tiêu nên chúng em khử những đốm muối tiêu này bằng hàm FastNlMeansDenoisingColored của OpenCv</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Cuối cùng thu được bức ảnh có những mạch máu cũng như là các chi tiết rõ hơn ảnh gốc ban đầu.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Quá sáng, quá tối -&gt; Sau khi thực hiện Contrast Limited AHE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Các metric thường được sử dụng khi làm bài toán dạng imbalance Data là recall, F1 score, precision,... </a:t>
            </a:r>
            <a:endParaRPr/>
          </a:p>
          <a:p>
            <a:pPr marL="0" lvl="0" indent="0" algn="l" rtl="0">
              <a:lnSpc>
                <a:spcPct val="100000"/>
              </a:lnSpc>
              <a:spcBef>
                <a:spcPts val="0"/>
              </a:spcBef>
              <a:spcAft>
                <a:spcPts val="0"/>
              </a:spcAft>
              <a:buSzPts val="1100"/>
              <a:buNone/>
            </a:pPr>
            <a:r>
              <a:rPr lang="en"/>
              <a:t>Metric được sử dụng trong competition kagge là quadratic w kappa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Vì ảnh võng mạc do nhiều bác sĩ đánh giá, nên không thể tránh khỏi sự không thống nhất trong quá trình đánh giá. Nên kappa ngoài việc phù hợp với các bài toán imbalance data thì nó còn là tiêu chí đánh giá khách quan được 1 phần “không thống nhất” của dữ liệu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Histogram: là 1 vector có số phần tử bằng số lượng class, với giá trị của các phần tử là số lần xuất hiện của các class trong từng giá trị thực và giá trị dự đoán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Vị trí 0 của h_true = 0, tương ứng với class 0 trong y_true xuất hiện 0 lần</a:t>
            </a:r>
            <a:endParaRPr/>
          </a:p>
          <a:p>
            <a:pPr marL="0" lvl="0" indent="0" algn="l" rtl="0">
              <a:lnSpc>
                <a:spcPct val="100000"/>
              </a:lnSpc>
              <a:spcBef>
                <a:spcPts val="0"/>
              </a:spcBef>
              <a:spcAft>
                <a:spcPts val="0"/>
              </a:spcAft>
              <a:buSzPts val="1100"/>
              <a:buNone/>
            </a:pPr>
            <a:r>
              <a:rPr lang="en"/>
              <a:t>Vị trí 1 của h_true = 3, tương ứng với class 1 trong y_true xuất hiện 3 lần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extLst>
      <p:ext uri="{BB962C8B-B14F-4D97-AF65-F5344CB8AC3E}">
        <p14:creationId xmlns:p14="http://schemas.microsoft.com/office/powerpoint/2010/main" val="3037109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Phản ảnh tính đánh giá khách quan của kappa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1 -  tổng của tích các giá trị tương ứng giữa w và o</a:t>
            </a:r>
            <a:endParaRPr/>
          </a:p>
          <a:p>
            <a:pPr marL="0" lvl="0" indent="0" algn="l" rtl="0">
              <a:lnSpc>
                <a:spcPct val="100000"/>
              </a:lnSpc>
              <a:spcBef>
                <a:spcPts val="0"/>
              </a:spcBef>
              <a:spcAft>
                <a:spcPts val="0"/>
              </a:spcAft>
              <a:buSzPts val="1100"/>
              <a:buNone/>
            </a:pPr>
            <a:r>
              <a:rPr lang="en"/>
              <a:t>      tổng của tích các giá trị tương ứng giữa w và 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1" indent="0" algn="l" rtl="0">
              <a:lnSpc>
                <a:spcPct val="100000"/>
              </a:lnSpc>
              <a:spcBef>
                <a:spcPts val="0"/>
              </a:spcBef>
              <a:spcAft>
                <a:spcPts val="0"/>
              </a:spcAft>
              <a:buSzPts val="1100"/>
              <a:buFont typeface="Arial"/>
              <a:buNone/>
            </a:pPr>
            <a:r>
              <a:rPr lang="en"/>
              <a:t>Tụi em có sử dụng pretrained model dựa trên tập dữ liệu ImageNet và tiếp tục train dựa trên weight đó chứ không đóng băng bất cứ lớp nào lại, vì bản chất bộ dữ liệu của tụi em và imagenet là khác nhau. Bên cạnh đó, vì pretrained model imagenet có 1000 classes, nên sau khi tham khảo bài báo, tụi em có thay đổi một vài layer cuối để phù hợp với data của tụi em hơn.</a:t>
            </a:r>
            <a:endParaRPr/>
          </a:p>
          <a:p>
            <a:pPr marL="457200" lvl="1" indent="0" algn="l" rtl="0">
              <a:lnSpc>
                <a:spcPct val="100000"/>
              </a:lnSpc>
              <a:spcBef>
                <a:spcPts val="0"/>
              </a:spcBef>
              <a:spcAft>
                <a:spcPts val="0"/>
              </a:spcAft>
              <a:buSzPts val="1100"/>
              <a:buFont typeface="Arial"/>
              <a:buNone/>
            </a:pPr>
            <a:endParaRPr/>
          </a:p>
          <a:p>
            <a:pPr marL="457200" lvl="1" indent="0" algn="l" rtl="0">
              <a:lnSpc>
                <a:spcPct val="100000"/>
              </a:lnSpc>
              <a:spcBef>
                <a:spcPts val="0"/>
              </a:spcBef>
              <a:spcAft>
                <a:spcPts val="0"/>
              </a:spcAft>
              <a:buSzPts val="1100"/>
              <a:buFont typeface="Arial"/>
              <a:buNone/>
            </a:pPr>
            <a:r>
              <a:rPr lang="en"/>
              <a:t>Đầu tiên là lớp GlobalAveragePooling2D. Để minh họa cho tác dụng của lớp này thì tụi em sẽ lấy 1 ví dụ: Giả sử chúng ta có 1 ma trận 4x4x3 trên, sau khi đưa qua lớp globalAveragePooling2d, ta sẽ được 1 ma trận 1x1x3  với giá trị của từng lớp là trung bình cộng các giá trị của lớp input tương ứng đầu vào trước đó</a:t>
            </a:r>
            <a:endParaRPr/>
          </a:p>
          <a:p>
            <a:pPr marL="457200" lvl="1" indent="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Đây là một phương pháp giảm thiểu overfitting bằng cách đóng băng 1 vài unit trong layer một cách ngẫu nhiên với xác suất định trước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Lý do chọn 3 model:</a:t>
            </a:r>
            <a:endParaRPr/>
          </a:p>
          <a:p>
            <a:pPr marL="171450" lvl="0" indent="-171450" algn="l" rtl="0">
              <a:lnSpc>
                <a:spcPct val="100000"/>
              </a:lnSpc>
              <a:spcBef>
                <a:spcPts val="0"/>
              </a:spcBef>
              <a:spcAft>
                <a:spcPts val="0"/>
              </a:spcAft>
              <a:buSzPts val="1100"/>
              <a:buFont typeface="Arial"/>
              <a:buChar char="-"/>
            </a:pPr>
            <a:r>
              <a:rPr lang="en"/>
              <a:t>EfficientNet:  trong đồ án môn máy học, tụi em đã từng sử dụng mô hình EfficientNetB4 cho kết quả cao nên là trong đồ án lần này</a:t>
            </a:r>
            <a:endParaRPr/>
          </a:p>
          <a:p>
            <a:pPr marL="628650" lvl="1" indent="-171450" algn="l" rtl="0">
              <a:lnSpc>
                <a:spcPct val="100000"/>
              </a:lnSpc>
              <a:spcBef>
                <a:spcPts val="0"/>
              </a:spcBef>
              <a:spcAft>
                <a:spcPts val="0"/>
              </a:spcAft>
              <a:buSzPts val="1100"/>
              <a:buFont typeface="Arial"/>
              <a:buChar char="-"/>
            </a:pPr>
            <a:r>
              <a:rPr lang="en"/>
              <a:t>Tại sao B4, B5 mà không phải B khác? B4 có performance cao nhất trong đồ án cũ. Bên cạnh đó, tụi em muốn thử thêm B5 B6 B7</a:t>
            </a:r>
            <a:endParaRPr/>
          </a:p>
          <a:p>
            <a:pPr marL="628650" lvl="1" indent="-101600" algn="l" rtl="0">
              <a:lnSpc>
                <a:spcPct val="100000"/>
              </a:lnSpc>
              <a:spcBef>
                <a:spcPts val="0"/>
              </a:spcBef>
              <a:spcAft>
                <a:spcPts val="0"/>
              </a:spcAft>
              <a:buSzPts val="1100"/>
              <a:buFont typeface="Arial"/>
              <a:buNone/>
            </a:pPr>
            <a:endParaRPr/>
          </a:p>
          <a:p>
            <a:pPr marL="457200" lvl="1" indent="0" algn="l" rtl="0">
              <a:lnSpc>
                <a:spcPct val="100000"/>
              </a:lnSpc>
              <a:spcBef>
                <a:spcPts val="0"/>
              </a:spcBef>
              <a:spcAft>
                <a:spcPts val="0"/>
              </a:spcAft>
              <a:buSzPts val="1100"/>
              <a:buFont typeface="Arial"/>
              <a:buNone/>
            </a:pPr>
            <a:r>
              <a:rPr lang="en"/>
              <a:t>MobileNetV2: Tụi em muốn thử một mô hình mới khác để so sánh một cách khách quan hơn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Fira Sans Condensed"/>
                <a:ea typeface="Fira Sans Condensed"/>
                <a:cs typeface="Fira Sans Condensed"/>
                <a:sym typeface="Fira Sans Condensed"/>
              </a:rPr>
              <a:t>Theo thống kê đến năm 2015 của WHO, có khoảng 422 triệu người mắc bệnh tiểu đường. Trong đó, 148 triệu người chiếm 35% có những biến chứng về mắt với các mức độ khác nhau và 46 triệu người chiếm 11% có nguy cơ bị mù lòa do những tổn thương lâu ngày như bong võng mạc, xuất huyết võng mạc. Mỗi năm ước tính có hơn 12% bệnh nhân mới bị mù do tiểu đường, người bệnh tiểu đường có nguy cơ bị mù lòa cao gấp 25 lần so với người bình thường. Tuy nhiên, nếu được phát hiện và điều trị kịp thời có thể tránh được những nguy cơ trên. </a:t>
            </a:r>
            <a:endParaRPr sz="2400" b="0"/>
          </a:p>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Fira Sans Condensed"/>
                <a:ea typeface="Fira Sans Condensed"/>
                <a:cs typeface="Fira Sans Condensed"/>
                <a:sym typeface="Fira Sans Condensed"/>
              </a:rPr>
              <a:t>Võng mạc là phần nằm trong cùng của mắt, có chức năng đón nhận và truyền tải thông tin lên não để giúp ta cảm nhận được thông tin hình ảnh, nó như một tấm phim của máy chụp ảnh. Nếu có bất kì cản trở nào trên đường đi của ánh sáng đến võng mạc làm giảm thị lực của người bệnh dẫn đến mù lòa. </a:t>
            </a:r>
            <a:endParaRPr sz="2400" b="0"/>
          </a:p>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Fira Sans Condensed"/>
                <a:ea typeface="Fira Sans Condensed"/>
                <a:cs typeface="Fira Sans Condensed"/>
                <a:sym typeface="Fira Sans Condensed"/>
              </a:rPr>
              <a:t>Khi bệnh nhân mắc bệnh tiểu đường sẽ làm cho đường huyết ở trong máu tăng lên, nhưng lượng đường tiêu thụ ở các tế bào bị hạn chế, dó đó làm tổn thương các mạch máu trên võng mạc, khi đó các dịch ở trong mạch máu bị rò rỉ gây phình và giãn mạch máu hoặc nặng hơn có thể vỡ mạch máu gây xuất huyết. Đồng thời khi mạch máu thiếu oxi sẽ kích thích sản sinh những mạch máu mới, những mạch máu này không hoàn thiện nên cũng rất dễ vỡ và gây xuất huyết. Tùy theo những tổn thương đó mà sẽ có nhiều biến chứng khác nhau và nặng nhất là mù lòa như em đã nói ở trên. Vì vậy những bệnh nhân bị tiểu đường để tránh nguy cơ mù lòa cần phải khám và chụp hình đáy mắt định kì 1-2 năm 1 lần để chẩn đoán.</a:t>
            </a:r>
            <a:endParaRPr sz="2400" b="0"/>
          </a:p>
          <a:p>
            <a:pPr marL="457200" lvl="0" indent="-298450" algn="l" rtl="0">
              <a:lnSpc>
                <a:spcPct val="100000"/>
              </a:lnSpc>
              <a:spcBef>
                <a:spcPts val="0"/>
              </a:spcBef>
              <a:spcAft>
                <a:spcPts val="0"/>
              </a:spcAft>
              <a:buSzPts val="1100"/>
              <a:buChar char="●"/>
            </a:pPr>
            <a:br>
              <a:rPr lang="en" sz="2400" b="0"/>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0" i="0">
                <a:solidFill>
                  <a:srgbClr val="1B1B1B"/>
                </a:solidFill>
                <a:latin typeface="Open Sans"/>
                <a:ea typeface="Open Sans"/>
                <a:cs typeface="Open Sans"/>
                <a:sym typeface="Open Sans"/>
              </a:rPr>
              <a:t>Đây nên là 1 bài toán classification thông thường với output dạng onehot vector hay là dạng toán regression với output dưới dạng odinary regression.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0" i="0">
                <a:solidFill>
                  <a:srgbClr val="1B1B1B"/>
                </a:solidFill>
                <a:latin typeface="Open Sans"/>
                <a:ea typeface="Open Sans"/>
                <a:cs typeface="Open Sans"/>
                <a:sym typeface="Open Sans"/>
              </a:rPr>
              <a:t>Đây nên là 1 bài toán classification thông thường với output dạng onehot vector hay là dạng toán regression với output dưới dạng odinary regression.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Cả 2 model có xu hướng bị “lạc quan hóa” có nghĩa là các ảnh có bệnh nặng, model sẽ có xu hướng dự đoán nhẹ hơn, còn bệnh nhẹ sẽ có xu hướng dự đoán là không có bệnh.</a:t>
            </a:r>
            <a:endParaRPr/>
          </a:p>
          <a:p>
            <a:pPr marL="0" lvl="0" indent="0" algn="l" rtl="0">
              <a:lnSpc>
                <a:spcPct val="100000"/>
              </a:lnSpc>
              <a:spcBef>
                <a:spcPts val="0"/>
              </a:spcBef>
              <a:spcAft>
                <a:spcPts val="0"/>
              </a:spcAft>
              <a:buSzPts val="1100"/>
              <a:buNone/>
            </a:pPr>
            <a:r>
              <a:rPr lang="en"/>
              <a:t>Đây là 1 điều không tốt trong y học, nếu như chúng ta cứ bị lạc quan hóa, bị bệnh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Nhìn nhận hướng đi mới, thay vì xây dựng một model phân biệt 5 classes bệnh khác nhau thì ta sẽ xây dựng 2 model riêng biệt.</a:t>
            </a:r>
            <a:endParaRPr/>
          </a:p>
          <a:p>
            <a:pPr marL="0" lvl="0" indent="0" algn="l" rtl="0">
              <a:lnSpc>
                <a:spcPct val="100000"/>
              </a:lnSpc>
              <a:spcBef>
                <a:spcPts val="0"/>
              </a:spcBef>
              <a:spcAft>
                <a:spcPts val="0"/>
              </a:spcAft>
              <a:buSzPts val="1100"/>
              <a:buNone/>
            </a:pPr>
            <a:r>
              <a:rPr lang="en"/>
              <a:t>Model 1 : chức năng là phát hiện có bệnh hoặc không có bệnh: 2 classes: bệnh, không bệnh</a:t>
            </a:r>
            <a:endParaRPr/>
          </a:p>
          <a:p>
            <a:pPr marL="0" lvl="0" indent="0" algn="l" rtl="0">
              <a:lnSpc>
                <a:spcPct val="100000"/>
              </a:lnSpc>
              <a:spcBef>
                <a:spcPts val="0"/>
              </a:spcBef>
              <a:spcAft>
                <a:spcPts val="0"/>
              </a:spcAft>
              <a:buSzPts val="1100"/>
              <a:buNone/>
            </a:pPr>
            <a:r>
              <a:rPr lang="en"/>
              <a:t>Model 2: chức năng phân chia mức độ bệnh: 4 class: nhẹ, vừa, nặng, tăng sinh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Biểu đồ bên trái biểu thị cho lượng data dùng cho model 1: binary: phân biệt có bệnh hoặc k có bệnh</a:t>
            </a:r>
            <a:endParaRPr/>
          </a:p>
          <a:p>
            <a:pPr marL="0" marR="0" lvl="0" indent="0" algn="l" rtl="0">
              <a:lnSpc>
                <a:spcPct val="100000"/>
              </a:lnSpc>
              <a:spcBef>
                <a:spcPts val="0"/>
              </a:spcBef>
              <a:spcAft>
                <a:spcPts val="0"/>
              </a:spcAft>
              <a:buClr>
                <a:srgbClr val="000000"/>
              </a:buClr>
              <a:buSzPts val="1100"/>
              <a:buFont typeface="Arial"/>
              <a:buNone/>
            </a:pPr>
            <a:r>
              <a:rPr lang="en"/>
              <a:t>Biểu đồ bên phải biểu thị cho lượng data dùng cho model 2: 4 classes: phân biệt các mức độ bệnh</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r>
              <a:rPr lang="en-US" sz="1800" b="0" i="0" u="none" strike="noStrike">
                <a:solidFill>
                  <a:srgbClr val="000000"/>
                </a:solidFill>
                <a:effectLst/>
                <a:latin typeface="Arial" panose="020B0604020202020204" pitchFamily="34" charset="0"/>
              </a:rPr>
              <a:t>Ý tưởng của phần chọn lại ngưỡng đánh giá này là việc, nếu như mô hình phân biệt lớp bị bệnh và lớp không bị bệnh có sự phần vân thì ta sẽ gán nhãn cho bức ảnh đầu vào là bị bệnh luôn</a:t>
            </a:r>
            <a:r>
              <a:rPr lang="en-US" sz="1800" b="0" i="0">
                <a:solidFill>
                  <a:srgbClr val="444444"/>
                </a:solidFill>
                <a:effectLst/>
                <a:latin typeface="Arial" panose="020B060402020202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Arial" panose="020B0604020202020204" pitchFamily="34" charset="0"/>
              </a:rPr>
              <a:t>Ý tưởng này có thể hiện thực bằng dòng code đơn giản như sau, Nếu như xác suất thuộc class có bệnh của ảnh lớn hơn ngưỡng threshold thì sẽ gán bức ảnh đó thuộc class 0, ngược lại thì thuộc class 1, Nếu ngưỡng là 0.5 thì tương đương với hàm argmax</a:t>
            </a:r>
            <a:endParaRPr lang="en-US" b="0" i="0">
              <a:solidFill>
                <a:srgbClr val="444444"/>
              </a:solidFill>
              <a:effectLst/>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Arial"/>
                <a:ea typeface="Arial"/>
                <a:cs typeface="Arial"/>
                <a:sym typeface="Arial"/>
              </a:rPr>
              <a:t>Bài toán chúng em giải quyết là một bài toán classification với 5 class. Input là một hình ảnh chụp võng của bệnh nhân, output là con số từ 0-4 đại diện cho 5 class trên.</a:t>
            </a:r>
            <a:endParaRPr sz="2400" b="0"/>
          </a:p>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Arial"/>
                <a:ea typeface="Arial"/>
                <a:cs typeface="Arial"/>
                <a:sym typeface="Arial"/>
              </a:rPr>
              <a:t>Data chúng em dùng là data trong cuộc thi EyePECs 2015. </a:t>
            </a:r>
            <a:endParaRPr sz="2400" b="0"/>
          </a:p>
          <a:p>
            <a:pPr marL="457200" lvl="0" indent="-298450" algn="l" rtl="0">
              <a:lnSpc>
                <a:spcPct val="100000"/>
              </a:lnSpc>
              <a:spcBef>
                <a:spcPts val="0"/>
              </a:spcBef>
              <a:spcAft>
                <a:spcPts val="0"/>
              </a:spcAft>
              <a:buSzPts val="1100"/>
              <a:buChar char="●"/>
            </a:pPr>
            <a:br>
              <a:rPr lang="en" sz="2400"/>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SzPts val="1100"/>
              <a:buChar char="●"/>
            </a:pPr>
            <a:r>
              <a:rPr lang="en" sz="1800" b="0" i="0" u="none" strike="noStrike">
                <a:solidFill>
                  <a:srgbClr val="000000"/>
                </a:solidFill>
                <a:latin typeface="Fira Sans Condensed"/>
                <a:ea typeface="Fira Sans Condensed"/>
                <a:cs typeface="Fira Sans Condensed"/>
                <a:sym typeface="Fira Sans Condensed"/>
              </a:rPr>
              <a:t>Data bao gồm những hình ảnh kém chất lượng như quá tối, quá sáng làm cho việc training trở nên khá khó khăn. </a:t>
            </a:r>
            <a:endParaRPr b="0"/>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sz="1800" b="0" i="0" u="none" strike="noStrike">
                <a:solidFill>
                  <a:srgbClr val="000000"/>
                </a:solidFill>
                <a:latin typeface="Arial"/>
                <a:ea typeface="Arial"/>
                <a:cs typeface="Arial"/>
                <a:sym typeface="Arial"/>
              </a:rPr>
              <a:t>Ý tưởng của phương pháp này là sẽ dùng GB với kernel size = 10 để có thể làm mờ hết các chi tiết mạch máu và các đốm bệnh. Sau đó trừ ảnh gốc cho ảnh đã GB thì sẽ được hình thứ 3. Tuy nhiên do hình còn tối nên sẽ tăng sáng bằng cách cộng thêm gamma = 128, ta sẽ được hình thứ 4. Sau đó sử dụng hàm cv2.circle lấy tâm là tâm của bức hình để cắt đi phần viền trắng và đen sau khi cộng. Có thể thấy các ảnh sau khi được xử lý có thể nhìn rõ được các chi tiết về mạch máu và các đốm bệnh</a:t>
            </a:r>
            <a:endParaRPr b="0"/>
          </a:p>
          <a:p>
            <a:pPr marL="457200" lvl="0" indent="-298450" algn="l" rtl="0">
              <a:lnSpc>
                <a:spcPct val="100000"/>
              </a:lnSpc>
              <a:spcBef>
                <a:spcPts val="0"/>
              </a:spcBef>
              <a:spcAft>
                <a:spcPts val="0"/>
              </a:spcAft>
              <a:buSzPts val="1100"/>
              <a:buChar char="●"/>
            </a:pPr>
            <a:br>
              <a:rPr lang="en"/>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sz="1800" b="0" i="0" u="none" strike="noStrike">
                <a:solidFill>
                  <a:srgbClr val="000000"/>
                </a:solidFill>
                <a:latin typeface="Arial"/>
                <a:ea typeface="Arial"/>
                <a:cs typeface="Arial"/>
                <a:sym typeface="Arial"/>
              </a:rPr>
              <a:t>Bước xử lý này còn có thể xử lý được những ảnh xấu mà chúng em đã đề cập trước đó. 2 hình ảnh quá sáng và quá tối ở bên trái hầu như không thể nhìn thấy được chi tiết mạch máu sau khi xử lý có thể thể hiện rõ hơn những chi tiết đó.</a:t>
            </a:r>
            <a:endParaRPr b="0"/>
          </a:p>
          <a:p>
            <a:pPr marL="457200" lvl="0" indent="-298450" algn="l" rtl="0">
              <a:lnSpc>
                <a:spcPct val="100000"/>
              </a:lnSpc>
              <a:spcBef>
                <a:spcPts val="0"/>
              </a:spcBef>
              <a:spcAft>
                <a:spcPts val="0"/>
              </a:spcAft>
              <a:buSzPts val="1100"/>
              <a:buChar char="●"/>
            </a:pPr>
            <a:br>
              <a:rPr lang="en"/>
            </a:b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8"/>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57"/>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5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9"/>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5" name="Google Shape;15;p49"/>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6" name="Google Shape;16;p49"/>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7" name="Google Shape;17;p49"/>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8" name="Google Shape;18;p49"/>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9" name="Google Shape;19;p49"/>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20" name="Google Shape;20;p49"/>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1" name="Google Shape;21;p49"/>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22" name="Google Shape;22;p49"/>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3" name="Google Shape;23;p49"/>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49"/>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49"/>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p4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0"/>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50"/>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0" name="Google Shape;30;p5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51"/>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3" name="Google Shape;33;p51"/>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4" name="Google Shape;34;p51"/>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5" name="Google Shape;35;p51"/>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6" name="Google Shape;36;p51"/>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7" name="Google Shape;37;p51"/>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8" name="Google Shape;38;p51"/>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 name="Google Shape;39;p5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52"/>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2" name="Google Shape;42;p5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5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5" name="Google Shape;45;p5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54"/>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8" name="Google Shape;48;p54"/>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54"/>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5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55"/>
          <p:cNvSpPr txBox="1">
            <a:spLocks noGrp="1"/>
          </p:cNvSpPr>
          <p:nvPr>
            <p:ph type="body" idx="1"/>
          </p:nvPr>
        </p:nvSpPr>
        <p:spPr>
          <a:xfrm>
            <a:off x="720000" y="1152475"/>
            <a:ext cx="7704000" cy="3416400"/>
          </a:xfrm>
          <a:prstGeom prst="rect">
            <a:avLst/>
          </a:prstGeom>
          <a:solidFill>
            <a:srgbClr val="FFFFFF">
              <a:alpha val="44313"/>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53" name="Google Shape;53;p5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54" name="Google Shape;54;p5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
        <p:cNvGrpSpPr/>
        <p:nvPr/>
      </p:nvGrpSpPr>
      <p:grpSpPr>
        <a:xfrm>
          <a:off x="0" y="0"/>
          <a:ext cx="0" cy="0"/>
          <a:chOff x="0" y="0"/>
          <a:chExt cx="0" cy="0"/>
        </a:xfrm>
      </p:grpSpPr>
      <p:sp>
        <p:nvSpPr>
          <p:cNvPr id="56" name="Google Shape;56;p5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
        <p:nvSpPr>
          <p:cNvPr id="8" name="Google Shape;8;p47"/>
          <p:cNvSpPr txBox="1">
            <a:spLocks noGrp="1"/>
          </p:cNvSpPr>
          <p:nvPr>
            <p:ph type="sldNum" idx="12"/>
          </p:nvPr>
        </p:nvSpPr>
        <p:spPr>
          <a:xfrm>
            <a:off x="4405184" y="103013"/>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D8F"/>
                </a:solidFill>
                <a:latin typeface="Arial"/>
                <a:ea typeface="Arial"/>
                <a:cs typeface="Arial"/>
                <a:sym typeface="Arial"/>
              </a:defRPr>
            </a:lvl9pPr>
          </a:lstStyle>
          <a:p>
            <a:pPr marL="0" lvl="0" indent="0" algn="r"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801.04381v4.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hyperlink" Target="https://arxiv.org/pdf/1905.11946v5.pd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801.04381v4.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hyperlink" Target="https://arxiv.org/pdf/1905.11946v5.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vinmec.com/vi/tin-tuc/thong-tin-suc-khoe/benh-vong-mac-dai-thao-duong/"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kaggle.com/c/aptos2019-blindness-detection/discussion/98239#latest-57370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vinmec.com/vi/ky-thuat-chan-doan/chup-oct-ban-phan-sau-nhan-cau-3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hyperlink" Target="https://www.kaggle.com/c/diabetic-retinopathy-detection/leaderboar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4.jpg"/><Relationship Id="rId4" Type="http://schemas.openxmlformats.org/officeDocument/2006/relationships/image" Target="../media/image73.jpg"/></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3.jp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storage.googleapis.com/kaggle-forum-message-attachments/88655/2795/competitionreport.pdf" TargetMode="External"/><Relationship Id="rId3" Type="http://schemas.openxmlformats.org/officeDocument/2006/relationships/image" Target="../media/image3.jpg"/><Relationship Id="rId7" Type="http://schemas.openxmlformats.org/officeDocument/2006/relationships/hyperlink" Target="https://www.geeksforgeeks.org/clahe-histogram-eqalization-opencv/"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jp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
          <p:cNvSpPr txBox="1">
            <a:spLocks noGrp="1"/>
          </p:cNvSpPr>
          <p:nvPr>
            <p:ph type="ctrTitle"/>
          </p:nvPr>
        </p:nvSpPr>
        <p:spPr>
          <a:xfrm>
            <a:off x="115725" y="908000"/>
            <a:ext cx="4829700" cy="2590500"/>
          </a:xfrm>
          <a:prstGeom prst="rect">
            <a:avLst/>
          </a:prstGeom>
          <a:noFill/>
          <a:ln>
            <a:noFill/>
          </a:ln>
          <a:effectLst>
            <a:outerShdw blurRad="57150" dist="142875" algn="bl" rotWithShape="0">
              <a:srgbClr val="000000"/>
            </a:outerShdw>
          </a:effectLst>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a:latin typeface="Rajdhani"/>
                <a:ea typeface="Rajdhani"/>
                <a:cs typeface="Rajdhani"/>
                <a:sym typeface="Rajdhani"/>
              </a:rPr>
              <a:t>Diabetic Retinopathy</a:t>
            </a:r>
            <a:endParaRPr>
              <a:latin typeface="Rajdhani"/>
              <a:ea typeface="Rajdhani"/>
              <a:cs typeface="Rajdhani"/>
              <a:sym typeface="Rajdhani"/>
            </a:endParaRPr>
          </a:p>
        </p:txBody>
      </p:sp>
      <p:sp>
        <p:nvSpPr>
          <p:cNvPr id="66" name="Google Shape;66;p1"/>
          <p:cNvSpPr txBox="1">
            <a:spLocks noGrp="1"/>
          </p:cNvSpPr>
          <p:nvPr>
            <p:ph type="subTitle" idx="1"/>
          </p:nvPr>
        </p:nvSpPr>
        <p:spPr>
          <a:xfrm>
            <a:off x="661150" y="3498500"/>
            <a:ext cx="1110955" cy="59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latin typeface="Fira Sans Condensed Light"/>
                <a:ea typeface="Fira Sans Condensed Light"/>
                <a:cs typeface="Fira Sans Condensed Light"/>
                <a:sym typeface="Fira Sans Condensed Light"/>
              </a:rPr>
              <a:t>CS406.M11</a:t>
            </a:r>
            <a:endParaRPr/>
          </a:p>
          <a:p>
            <a:pPr marL="0" lvl="0" indent="0" algn="l" rtl="0">
              <a:lnSpc>
                <a:spcPct val="100000"/>
              </a:lnSpc>
              <a:spcBef>
                <a:spcPts val="0"/>
              </a:spcBef>
              <a:spcAft>
                <a:spcPts val="0"/>
              </a:spcAft>
              <a:buSzPts val="2800"/>
              <a:buNone/>
            </a:pPr>
            <a:r>
              <a:rPr lang="en" b="1">
                <a:latin typeface="Fira Sans Condensed Light"/>
                <a:ea typeface="Fira Sans Condensed Light"/>
                <a:cs typeface="Fira Sans Condensed Light"/>
                <a:sym typeface="Fira Sans Condensed Light"/>
              </a:rPr>
              <a:t>CS231.M11</a:t>
            </a:r>
            <a:endParaRPr b="1">
              <a:latin typeface="Fira Sans Condensed Light"/>
              <a:ea typeface="Fira Sans Condensed Light"/>
              <a:cs typeface="Fira Sans Condensed Light"/>
              <a:sym typeface="Fira Sans Condensed Light"/>
            </a:endParaRPr>
          </a:p>
        </p:txBody>
      </p:sp>
      <p:pic>
        <p:nvPicPr>
          <p:cNvPr id="67" name="Google Shape;67;p1"/>
          <p:cNvPicPr preferRelativeResize="0"/>
          <p:nvPr/>
        </p:nvPicPr>
        <p:blipFill rotWithShape="1">
          <a:blip r:embed="rId4">
            <a:alphaModFix/>
          </a:blip>
          <a:srcRect/>
          <a:stretch/>
        </p:blipFill>
        <p:spPr>
          <a:xfrm>
            <a:off x="4835300" y="908000"/>
            <a:ext cx="3959050" cy="3642325"/>
          </a:xfrm>
          <a:prstGeom prst="rect">
            <a:avLst/>
          </a:prstGeom>
          <a:noFill/>
          <a:ln>
            <a:noFill/>
          </a:ln>
        </p:spPr>
      </p:pic>
      <p:sp>
        <p:nvSpPr>
          <p:cNvPr id="68" name="Google Shape;68;p1"/>
          <p:cNvSpPr txBox="1"/>
          <p:nvPr/>
        </p:nvSpPr>
        <p:spPr>
          <a:xfrm>
            <a:off x="661150" y="4015987"/>
            <a:ext cx="3384900" cy="59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2"/>
              </a:buClr>
              <a:buSzPts val="2800"/>
              <a:buFont typeface="Fira Sans Condensed Light"/>
              <a:buNone/>
            </a:pPr>
            <a:r>
              <a:rPr lang="en" sz="1400" b="1" i="0" u="none" strike="noStrike" cap="none">
                <a:solidFill>
                  <a:schemeClr val="lt2"/>
                </a:solidFill>
                <a:latin typeface="Fira Sans Condensed Light"/>
                <a:ea typeface="Fira Sans Condensed Light"/>
                <a:cs typeface="Fira Sans Condensed Light"/>
                <a:sym typeface="Fira Sans Condensed Light"/>
              </a:rPr>
              <a:t>Nguyễn Minh Trí - 19522389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2"/>
              </a:buClr>
              <a:buSzPts val="2800"/>
              <a:buFont typeface="Fira Sans Condensed Light"/>
              <a:buNone/>
            </a:pPr>
            <a:r>
              <a:rPr lang="en" sz="1400" b="1" i="0" u="none" strike="noStrike" cap="none">
                <a:solidFill>
                  <a:schemeClr val="lt2"/>
                </a:solidFill>
                <a:latin typeface="Fira Sans Condensed Light"/>
                <a:ea typeface="Fira Sans Condensed Light"/>
                <a:cs typeface="Fira Sans Condensed Light"/>
                <a:sym typeface="Fira Sans Condensed Light"/>
              </a:rPr>
              <a:t>Trương Xuân Linh - 19521759</a:t>
            </a:r>
            <a:endParaRPr sz="1400" b="0" i="0" u="none" strike="noStrike" cap="none">
              <a:solidFill>
                <a:srgbClr val="000000"/>
              </a:solidFill>
              <a:latin typeface="Arial"/>
              <a:ea typeface="Arial"/>
              <a:cs typeface="Arial"/>
              <a:sym typeface="Arial"/>
            </a:endParaRPr>
          </a:p>
        </p:txBody>
      </p:sp>
      <p:sp>
        <p:nvSpPr>
          <p:cNvPr id="69" name="Google Shape;69;p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10"/>
          <p:cNvSpPr txBox="1">
            <a:spLocks noGrp="1"/>
          </p:cNvSpPr>
          <p:nvPr>
            <p:ph type="title" idx="5"/>
          </p:nvPr>
        </p:nvSpPr>
        <p:spPr>
          <a:xfrm>
            <a:off x="55887" y="255782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    Contrast Limited AHE</a:t>
            </a:r>
            <a:endParaRPr>
              <a:latin typeface="Arial"/>
              <a:ea typeface="Arial"/>
              <a:cs typeface="Arial"/>
              <a:sym typeface="Arial"/>
            </a:endParaRPr>
          </a:p>
        </p:txBody>
      </p:sp>
      <p:cxnSp>
        <p:nvCxnSpPr>
          <p:cNvPr id="220" name="Google Shape;220;p10"/>
          <p:cNvCxnSpPr/>
          <p:nvPr/>
        </p:nvCxnSpPr>
        <p:spPr>
          <a:xfrm rot="10800000">
            <a:off x="1554862"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221" name="Google Shape;221;p10"/>
          <p:cNvSpPr/>
          <p:nvPr/>
        </p:nvSpPr>
        <p:spPr>
          <a:xfrm>
            <a:off x="19398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0"/>
          <p:cNvSpPr/>
          <p:nvPr/>
        </p:nvSpPr>
        <p:spPr>
          <a:xfrm>
            <a:off x="34855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0"/>
          <p:cNvSpPr/>
          <p:nvPr/>
        </p:nvSpPr>
        <p:spPr>
          <a:xfrm>
            <a:off x="5031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0"/>
          <p:cNvSpPr/>
          <p:nvPr/>
        </p:nvSpPr>
        <p:spPr>
          <a:xfrm>
            <a:off x="65769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0"/>
          <p:cNvSpPr/>
          <p:nvPr/>
        </p:nvSpPr>
        <p:spPr>
          <a:xfrm>
            <a:off x="81226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6" name="Google Shape;226;p10"/>
          <p:cNvCxnSpPr>
            <a:stCxn id="221" idx="6"/>
            <a:endCxn id="222" idx="2"/>
          </p:cNvCxnSpPr>
          <p:nvPr/>
        </p:nvCxnSpPr>
        <p:spPr>
          <a:xfrm>
            <a:off x="2512550" y="976425"/>
            <a:ext cx="972900" cy="0"/>
          </a:xfrm>
          <a:prstGeom prst="straightConnector1">
            <a:avLst/>
          </a:prstGeom>
          <a:noFill/>
          <a:ln w="19050" cap="flat" cmpd="sng">
            <a:solidFill>
              <a:schemeClr val="lt2"/>
            </a:solidFill>
            <a:prstDash val="solid"/>
            <a:round/>
            <a:headEnd type="none" w="sm" len="sm"/>
            <a:tailEnd type="none" w="sm" len="sm"/>
          </a:ln>
        </p:spPr>
      </p:cxnSp>
      <p:cxnSp>
        <p:nvCxnSpPr>
          <p:cNvPr id="227" name="Google Shape;227;p10"/>
          <p:cNvCxnSpPr>
            <a:stCxn id="222" idx="6"/>
            <a:endCxn id="223" idx="2"/>
          </p:cNvCxnSpPr>
          <p:nvPr/>
        </p:nvCxnSpPr>
        <p:spPr>
          <a:xfrm>
            <a:off x="4058250" y="976425"/>
            <a:ext cx="972900" cy="0"/>
          </a:xfrm>
          <a:prstGeom prst="straightConnector1">
            <a:avLst/>
          </a:prstGeom>
          <a:noFill/>
          <a:ln w="19050" cap="flat" cmpd="sng">
            <a:solidFill>
              <a:schemeClr val="lt2"/>
            </a:solidFill>
            <a:prstDash val="solid"/>
            <a:round/>
            <a:headEnd type="none" w="sm" len="sm"/>
            <a:tailEnd type="none" w="sm" len="sm"/>
          </a:ln>
        </p:spPr>
      </p:cxnSp>
      <p:cxnSp>
        <p:nvCxnSpPr>
          <p:cNvPr id="228" name="Google Shape;228;p10"/>
          <p:cNvCxnSpPr>
            <a:stCxn id="223" idx="6"/>
            <a:endCxn id="224" idx="2"/>
          </p:cNvCxnSpPr>
          <p:nvPr/>
        </p:nvCxnSpPr>
        <p:spPr>
          <a:xfrm>
            <a:off x="5603950" y="976425"/>
            <a:ext cx="972900" cy="0"/>
          </a:xfrm>
          <a:prstGeom prst="straightConnector1">
            <a:avLst/>
          </a:prstGeom>
          <a:noFill/>
          <a:ln w="19050" cap="flat" cmpd="sng">
            <a:solidFill>
              <a:schemeClr val="lt2"/>
            </a:solidFill>
            <a:prstDash val="solid"/>
            <a:round/>
            <a:headEnd type="none" w="sm" len="sm"/>
            <a:tailEnd type="none" w="sm" len="sm"/>
          </a:ln>
        </p:spPr>
      </p:cxnSp>
      <p:cxnSp>
        <p:nvCxnSpPr>
          <p:cNvPr id="229" name="Google Shape;229;p10"/>
          <p:cNvCxnSpPr>
            <a:stCxn id="224" idx="6"/>
            <a:endCxn id="225" idx="2"/>
          </p:cNvCxnSpPr>
          <p:nvPr/>
        </p:nvCxnSpPr>
        <p:spPr>
          <a:xfrm>
            <a:off x="7149650" y="976425"/>
            <a:ext cx="972900" cy="0"/>
          </a:xfrm>
          <a:prstGeom prst="straightConnector1">
            <a:avLst/>
          </a:prstGeom>
          <a:noFill/>
          <a:ln w="19050" cap="flat" cmpd="sng">
            <a:solidFill>
              <a:schemeClr val="lt2"/>
            </a:solidFill>
            <a:prstDash val="solid"/>
            <a:round/>
            <a:headEnd type="none" w="sm" len="sm"/>
            <a:tailEnd type="none" w="sm" len="sm"/>
          </a:ln>
        </p:spPr>
      </p:cxnSp>
      <p:sp>
        <p:nvSpPr>
          <p:cNvPr id="230" name="Google Shape;230;p10"/>
          <p:cNvSpPr txBox="1"/>
          <p:nvPr/>
        </p:nvSpPr>
        <p:spPr>
          <a:xfrm>
            <a:off x="2000600" y="807075"/>
            <a:ext cx="451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LAB</a:t>
            </a:r>
            <a:endParaRPr sz="1000" b="1" i="0" u="none" strike="noStrike" cap="none">
              <a:solidFill>
                <a:schemeClr val="lt2"/>
              </a:solidFill>
              <a:latin typeface="Arial"/>
              <a:ea typeface="Arial"/>
              <a:cs typeface="Arial"/>
              <a:sym typeface="Arial"/>
            </a:endParaRPr>
          </a:p>
        </p:txBody>
      </p:sp>
      <p:sp>
        <p:nvSpPr>
          <p:cNvPr id="231" name="Google Shape;231;p10"/>
          <p:cNvSpPr txBox="1"/>
          <p:nvPr/>
        </p:nvSpPr>
        <p:spPr>
          <a:xfrm>
            <a:off x="3546250" y="807075"/>
            <a:ext cx="572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Split</a:t>
            </a:r>
            <a:endParaRPr sz="1000" b="1" i="0" u="none" strike="noStrike" cap="none">
              <a:solidFill>
                <a:schemeClr val="lt2"/>
              </a:solidFill>
              <a:latin typeface="Arial"/>
              <a:ea typeface="Arial"/>
              <a:cs typeface="Arial"/>
              <a:sym typeface="Arial"/>
            </a:endParaRPr>
          </a:p>
        </p:txBody>
      </p:sp>
      <p:sp>
        <p:nvSpPr>
          <p:cNvPr id="232" name="Google Shape;232;p10"/>
          <p:cNvSpPr txBox="1"/>
          <p:nvPr/>
        </p:nvSpPr>
        <p:spPr>
          <a:xfrm>
            <a:off x="4994600" y="807075"/>
            <a:ext cx="76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CLAHE</a:t>
            </a:r>
            <a:endParaRPr sz="1000" b="1" i="0" u="none" strike="noStrike" cap="none">
              <a:solidFill>
                <a:schemeClr val="lt2"/>
              </a:solidFill>
              <a:latin typeface="Arial"/>
              <a:ea typeface="Arial"/>
              <a:cs typeface="Arial"/>
              <a:sym typeface="Arial"/>
            </a:endParaRPr>
          </a:p>
        </p:txBody>
      </p:sp>
      <p:sp>
        <p:nvSpPr>
          <p:cNvPr id="233" name="Google Shape;233;p10"/>
          <p:cNvSpPr txBox="1"/>
          <p:nvPr/>
        </p:nvSpPr>
        <p:spPr>
          <a:xfrm>
            <a:off x="6588975" y="807075"/>
            <a:ext cx="76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Merge</a:t>
            </a:r>
            <a:endParaRPr sz="1000" b="1" i="0" u="none" strike="noStrike" cap="none">
              <a:solidFill>
                <a:schemeClr val="lt2"/>
              </a:solidFill>
              <a:latin typeface="Arial"/>
              <a:ea typeface="Arial"/>
              <a:cs typeface="Arial"/>
              <a:sym typeface="Arial"/>
            </a:endParaRPr>
          </a:p>
        </p:txBody>
      </p:sp>
      <p:sp>
        <p:nvSpPr>
          <p:cNvPr id="234" name="Google Shape;234;p10"/>
          <p:cNvSpPr txBox="1"/>
          <p:nvPr/>
        </p:nvSpPr>
        <p:spPr>
          <a:xfrm>
            <a:off x="8061850" y="807075"/>
            <a:ext cx="687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Denoise</a:t>
            </a:r>
            <a:endParaRPr sz="1000" b="1" i="0" u="none" strike="noStrike" cap="none">
              <a:solidFill>
                <a:schemeClr val="lt2"/>
              </a:solidFill>
              <a:latin typeface="Arial"/>
              <a:ea typeface="Arial"/>
              <a:cs typeface="Arial"/>
              <a:sym typeface="Arial"/>
            </a:endParaRPr>
          </a:p>
        </p:txBody>
      </p:sp>
      <p:pic>
        <p:nvPicPr>
          <p:cNvPr id="235" name="Google Shape;235;p10"/>
          <p:cNvPicPr preferRelativeResize="0"/>
          <p:nvPr/>
        </p:nvPicPr>
        <p:blipFill rotWithShape="1">
          <a:blip r:embed="rId4">
            <a:alphaModFix/>
          </a:blip>
          <a:srcRect/>
          <a:stretch/>
        </p:blipFill>
        <p:spPr>
          <a:xfrm>
            <a:off x="1905713" y="1414425"/>
            <a:ext cx="1750975" cy="1740274"/>
          </a:xfrm>
          <a:prstGeom prst="rect">
            <a:avLst/>
          </a:prstGeom>
          <a:noFill/>
          <a:ln>
            <a:noFill/>
          </a:ln>
        </p:spPr>
      </p:pic>
      <p:pic>
        <p:nvPicPr>
          <p:cNvPr id="236" name="Google Shape;236;p10"/>
          <p:cNvPicPr preferRelativeResize="0"/>
          <p:nvPr/>
        </p:nvPicPr>
        <p:blipFill rotWithShape="1">
          <a:blip r:embed="rId5">
            <a:alphaModFix/>
          </a:blip>
          <a:srcRect/>
          <a:stretch/>
        </p:blipFill>
        <p:spPr>
          <a:xfrm>
            <a:off x="7265600" y="1414425"/>
            <a:ext cx="1750975" cy="1740296"/>
          </a:xfrm>
          <a:prstGeom prst="rect">
            <a:avLst/>
          </a:prstGeom>
          <a:noFill/>
          <a:ln>
            <a:noFill/>
          </a:ln>
        </p:spPr>
      </p:pic>
      <p:pic>
        <p:nvPicPr>
          <p:cNvPr id="237" name="Google Shape;237;p10"/>
          <p:cNvPicPr preferRelativeResize="0"/>
          <p:nvPr/>
        </p:nvPicPr>
        <p:blipFill rotWithShape="1">
          <a:blip r:embed="rId6">
            <a:alphaModFix/>
          </a:blip>
          <a:srcRect/>
          <a:stretch/>
        </p:blipFill>
        <p:spPr>
          <a:xfrm>
            <a:off x="5009250" y="1801085"/>
            <a:ext cx="972899" cy="966955"/>
          </a:xfrm>
          <a:prstGeom prst="rect">
            <a:avLst/>
          </a:prstGeom>
          <a:noFill/>
          <a:ln>
            <a:noFill/>
          </a:ln>
        </p:spPr>
      </p:pic>
      <p:pic>
        <p:nvPicPr>
          <p:cNvPr id="238" name="Google Shape;238;p10"/>
          <p:cNvPicPr preferRelativeResize="0"/>
          <p:nvPr/>
        </p:nvPicPr>
        <p:blipFill rotWithShape="1">
          <a:blip r:embed="rId7">
            <a:alphaModFix/>
          </a:blip>
          <a:srcRect/>
          <a:stretch/>
        </p:blipFill>
        <p:spPr>
          <a:xfrm>
            <a:off x="5982150" y="1801072"/>
            <a:ext cx="972899" cy="966960"/>
          </a:xfrm>
          <a:prstGeom prst="rect">
            <a:avLst/>
          </a:prstGeom>
          <a:noFill/>
          <a:ln>
            <a:noFill/>
          </a:ln>
        </p:spPr>
      </p:pic>
      <p:pic>
        <p:nvPicPr>
          <p:cNvPr id="239" name="Google Shape;239;p10"/>
          <p:cNvPicPr preferRelativeResize="0"/>
          <p:nvPr/>
        </p:nvPicPr>
        <p:blipFill rotWithShape="1">
          <a:blip r:embed="rId5">
            <a:alphaModFix/>
          </a:blip>
          <a:srcRect/>
          <a:stretch/>
        </p:blipFill>
        <p:spPr>
          <a:xfrm>
            <a:off x="3967262" y="1766765"/>
            <a:ext cx="1041976" cy="1035599"/>
          </a:xfrm>
          <a:prstGeom prst="rect">
            <a:avLst/>
          </a:prstGeom>
          <a:noFill/>
          <a:ln>
            <a:noFill/>
          </a:ln>
        </p:spPr>
      </p:pic>
      <p:pic>
        <p:nvPicPr>
          <p:cNvPr id="240" name="Google Shape;240;p10"/>
          <p:cNvPicPr preferRelativeResize="0"/>
          <p:nvPr/>
        </p:nvPicPr>
        <p:blipFill rotWithShape="1">
          <a:blip r:embed="rId8">
            <a:alphaModFix/>
          </a:blip>
          <a:srcRect/>
          <a:stretch/>
        </p:blipFill>
        <p:spPr>
          <a:xfrm>
            <a:off x="7265600" y="3358293"/>
            <a:ext cx="1750975" cy="1740281"/>
          </a:xfrm>
          <a:prstGeom prst="rect">
            <a:avLst/>
          </a:prstGeom>
          <a:noFill/>
          <a:ln>
            <a:noFill/>
          </a:ln>
        </p:spPr>
      </p:pic>
      <p:pic>
        <p:nvPicPr>
          <p:cNvPr id="241" name="Google Shape;241;p10"/>
          <p:cNvPicPr preferRelativeResize="0"/>
          <p:nvPr/>
        </p:nvPicPr>
        <p:blipFill rotWithShape="1">
          <a:blip r:embed="rId9">
            <a:alphaModFix/>
          </a:blip>
          <a:srcRect/>
          <a:stretch/>
        </p:blipFill>
        <p:spPr>
          <a:xfrm>
            <a:off x="4620225" y="3358325"/>
            <a:ext cx="1750975" cy="1740250"/>
          </a:xfrm>
          <a:prstGeom prst="rect">
            <a:avLst/>
          </a:prstGeom>
          <a:noFill/>
          <a:ln>
            <a:noFill/>
          </a:ln>
        </p:spPr>
      </p:pic>
      <p:pic>
        <p:nvPicPr>
          <p:cNvPr id="242" name="Google Shape;242;p10"/>
          <p:cNvPicPr preferRelativeResize="0"/>
          <p:nvPr/>
        </p:nvPicPr>
        <p:blipFill rotWithShape="1">
          <a:blip r:embed="rId10">
            <a:alphaModFix/>
          </a:blip>
          <a:srcRect/>
          <a:stretch/>
        </p:blipFill>
        <p:spPr>
          <a:xfrm>
            <a:off x="1905725" y="3358308"/>
            <a:ext cx="1750975" cy="1740279"/>
          </a:xfrm>
          <a:prstGeom prst="rect">
            <a:avLst/>
          </a:prstGeom>
          <a:noFill/>
          <a:ln>
            <a:noFill/>
          </a:ln>
        </p:spPr>
      </p:pic>
      <p:cxnSp>
        <p:nvCxnSpPr>
          <p:cNvPr id="243" name="Google Shape;243;p10"/>
          <p:cNvCxnSpPr>
            <a:stCxn id="235" idx="3"/>
            <a:endCxn id="239" idx="1"/>
          </p:cNvCxnSpPr>
          <p:nvPr/>
        </p:nvCxnSpPr>
        <p:spPr>
          <a:xfrm>
            <a:off x="3656688" y="2284562"/>
            <a:ext cx="310500" cy="0"/>
          </a:xfrm>
          <a:prstGeom prst="straightConnector1">
            <a:avLst/>
          </a:prstGeom>
          <a:noFill/>
          <a:ln w="19050" cap="flat" cmpd="sng">
            <a:solidFill>
              <a:srgbClr val="F2F2F2"/>
            </a:solidFill>
            <a:prstDash val="solid"/>
            <a:round/>
            <a:headEnd type="none" w="sm" len="sm"/>
            <a:tailEnd type="triangle" w="med" len="med"/>
          </a:ln>
        </p:spPr>
      </p:cxnSp>
      <p:cxnSp>
        <p:nvCxnSpPr>
          <p:cNvPr id="244" name="Google Shape;244;p10"/>
          <p:cNvCxnSpPr/>
          <p:nvPr/>
        </p:nvCxnSpPr>
        <p:spPr>
          <a:xfrm>
            <a:off x="6955039" y="2284562"/>
            <a:ext cx="310500" cy="0"/>
          </a:xfrm>
          <a:prstGeom prst="straightConnector1">
            <a:avLst/>
          </a:prstGeom>
          <a:noFill/>
          <a:ln w="19050" cap="flat" cmpd="sng">
            <a:solidFill>
              <a:srgbClr val="F2F2F2"/>
            </a:solidFill>
            <a:prstDash val="solid"/>
            <a:round/>
            <a:headEnd type="none" w="sm" len="sm"/>
            <a:tailEnd type="triangle" w="med" len="med"/>
          </a:ln>
        </p:spPr>
      </p:cxnSp>
      <p:cxnSp>
        <p:nvCxnSpPr>
          <p:cNvPr id="245" name="Google Shape;245;p10"/>
          <p:cNvCxnSpPr>
            <a:stCxn id="236" idx="2"/>
            <a:endCxn id="240" idx="0"/>
          </p:cNvCxnSpPr>
          <p:nvPr/>
        </p:nvCxnSpPr>
        <p:spPr>
          <a:xfrm>
            <a:off x="8141088" y="3154721"/>
            <a:ext cx="0" cy="203700"/>
          </a:xfrm>
          <a:prstGeom prst="straightConnector1">
            <a:avLst/>
          </a:prstGeom>
          <a:noFill/>
          <a:ln w="19050" cap="flat" cmpd="sng">
            <a:solidFill>
              <a:srgbClr val="F2F2F2"/>
            </a:solidFill>
            <a:prstDash val="solid"/>
            <a:round/>
            <a:headEnd type="none" w="sm" len="sm"/>
            <a:tailEnd type="triangle" w="med" len="med"/>
          </a:ln>
        </p:spPr>
      </p:cxnSp>
      <p:cxnSp>
        <p:nvCxnSpPr>
          <p:cNvPr id="246" name="Google Shape;246;p10"/>
          <p:cNvCxnSpPr>
            <a:stCxn id="240" idx="1"/>
            <a:endCxn id="241" idx="3"/>
          </p:cNvCxnSpPr>
          <p:nvPr/>
        </p:nvCxnSpPr>
        <p:spPr>
          <a:xfrm rot="10800000">
            <a:off x="6371300" y="4228433"/>
            <a:ext cx="894300" cy="0"/>
          </a:xfrm>
          <a:prstGeom prst="straightConnector1">
            <a:avLst/>
          </a:prstGeom>
          <a:noFill/>
          <a:ln w="19050" cap="flat" cmpd="sng">
            <a:solidFill>
              <a:srgbClr val="F2F2F2"/>
            </a:solidFill>
            <a:prstDash val="solid"/>
            <a:round/>
            <a:headEnd type="none" w="sm" len="sm"/>
            <a:tailEnd type="triangle" w="med" len="med"/>
          </a:ln>
        </p:spPr>
      </p:cxnSp>
      <p:cxnSp>
        <p:nvCxnSpPr>
          <p:cNvPr id="247" name="Google Shape;247;p10"/>
          <p:cNvCxnSpPr>
            <a:stCxn id="241" idx="1"/>
            <a:endCxn id="242" idx="3"/>
          </p:cNvCxnSpPr>
          <p:nvPr/>
        </p:nvCxnSpPr>
        <p:spPr>
          <a:xfrm rot="10800000">
            <a:off x="3656625" y="4228450"/>
            <a:ext cx="963600" cy="0"/>
          </a:xfrm>
          <a:prstGeom prst="straightConnector1">
            <a:avLst/>
          </a:prstGeom>
          <a:noFill/>
          <a:ln w="19050" cap="flat" cmpd="sng">
            <a:solidFill>
              <a:srgbClr val="F2F2F2"/>
            </a:solidFill>
            <a:prstDash val="solid"/>
            <a:round/>
            <a:headEnd type="none" w="sm" len="sm"/>
            <a:tailEnd type="triangle" w="med" len="med"/>
          </a:ln>
        </p:spPr>
      </p:cxnSp>
      <p:sp>
        <p:nvSpPr>
          <p:cNvPr id="248" name="Google Shape;248;p10"/>
          <p:cNvSpPr/>
          <p:nvPr/>
        </p:nvSpPr>
        <p:spPr>
          <a:xfrm>
            <a:off x="3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9" name="Google Shape;249;p10"/>
          <p:cNvCxnSpPr>
            <a:stCxn id="248" idx="6"/>
          </p:cNvCxnSpPr>
          <p:nvPr/>
        </p:nvCxnSpPr>
        <p:spPr>
          <a:xfrm>
            <a:off x="966950" y="976425"/>
            <a:ext cx="972900" cy="0"/>
          </a:xfrm>
          <a:prstGeom prst="straightConnector1">
            <a:avLst/>
          </a:prstGeom>
          <a:noFill/>
          <a:ln w="19050" cap="flat" cmpd="sng">
            <a:solidFill>
              <a:schemeClr val="lt2"/>
            </a:solidFill>
            <a:prstDash val="solid"/>
            <a:round/>
            <a:headEnd type="none" w="sm" len="sm"/>
            <a:tailEnd type="none" w="sm" len="sm"/>
          </a:ln>
        </p:spPr>
      </p:cxnSp>
      <p:sp>
        <p:nvSpPr>
          <p:cNvPr id="250" name="Google Shape;250;p10"/>
          <p:cNvSpPr txBox="1"/>
          <p:nvPr/>
        </p:nvSpPr>
        <p:spPr>
          <a:xfrm>
            <a:off x="455000" y="807075"/>
            <a:ext cx="5121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Crop</a:t>
            </a:r>
            <a:endParaRPr sz="1000" b="1" i="0" u="none" strike="noStrike" cap="none">
              <a:solidFill>
                <a:schemeClr val="lt2"/>
              </a:solidFill>
              <a:latin typeface="Arial"/>
              <a:ea typeface="Arial"/>
              <a:cs typeface="Arial"/>
              <a:sym typeface="Arial"/>
            </a:endParaRPr>
          </a:p>
        </p:txBody>
      </p:sp>
      <p:sp>
        <p:nvSpPr>
          <p:cNvPr id="251" name="Google Shape;251;p1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sp>
        <p:nvSpPr>
          <p:cNvPr id="252" name="Google Shape;252;p10"/>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10" presetClass="entr" presetSubtype="0" fill="hold" nodeType="withEffect">
                                  <p:stCondLst>
                                    <p:cond delay="0"/>
                                  </p:stCondLst>
                                  <p:childTnLst>
                                    <p:set>
                                      <p:cBhvr>
                                        <p:cTn id="9" dur="1" fill="hold">
                                          <p:stCondLst>
                                            <p:cond delay="0"/>
                                          </p:stCondLst>
                                        </p:cTn>
                                        <p:tgtEl>
                                          <p:spTgt spid="248"/>
                                        </p:tgtEl>
                                        <p:attrNameLst>
                                          <p:attrName>style.visibility</p:attrName>
                                        </p:attrNameLst>
                                      </p:cBhvr>
                                      <p:to>
                                        <p:strVal val="visible"/>
                                      </p:to>
                                    </p:set>
                                    <p:animEffect transition="in" filter="fade">
                                      <p:cBhvr>
                                        <p:cTn id="10" dur="500"/>
                                        <p:tgtEl>
                                          <p:spTgt spid="248"/>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500"/>
                                        <p:tgtEl>
                                          <p:spTgt spid="249"/>
                                        </p:tgtEl>
                                      </p:cBhvr>
                                    </p:animEffect>
                                  </p:childTnLst>
                                </p:cTn>
                              </p:par>
                              <p:par>
                                <p:cTn id="19" presetID="10" presetClass="entr" presetSubtype="0" fill="hold" nodeType="with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500"/>
                                        <p:tgtEl>
                                          <p:spTgt spid="221"/>
                                        </p:tgtEl>
                                      </p:cBhvr>
                                    </p:animEffect>
                                  </p:childTnLst>
                                </p:cTn>
                              </p:par>
                              <p:par>
                                <p:cTn id="22" presetID="10" presetClass="entr" presetSubtype="0"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fade">
                                      <p:cBhvr>
                                        <p:cTn id="24" dur="500"/>
                                        <p:tgtEl>
                                          <p:spTgt spid="230"/>
                                        </p:tgtEl>
                                      </p:cBhvr>
                                    </p:animEffect>
                                  </p:childTnLst>
                                </p:cTn>
                              </p:par>
                              <p:par>
                                <p:cTn id="25" presetID="10" presetClass="entr" presetSubtype="0" fill="hold" nodeType="withEffect">
                                  <p:stCondLst>
                                    <p:cond delay="0"/>
                                  </p:stCondLst>
                                  <p:childTnLst>
                                    <p:set>
                                      <p:cBhvr>
                                        <p:cTn id="26" dur="1" fill="hold">
                                          <p:stCondLst>
                                            <p:cond delay="0"/>
                                          </p:stCondLst>
                                        </p:cTn>
                                        <p:tgtEl>
                                          <p:spTgt spid="243"/>
                                        </p:tgtEl>
                                        <p:attrNameLst>
                                          <p:attrName>style.visibility</p:attrName>
                                        </p:attrNameLst>
                                      </p:cBhvr>
                                      <p:to>
                                        <p:strVal val="visible"/>
                                      </p:to>
                                    </p:set>
                                    <p:animEffect transition="in" filter="fade">
                                      <p:cBhvr>
                                        <p:cTn id="27" dur="500"/>
                                        <p:tgtEl>
                                          <p:spTgt spid="243"/>
                                        </p:tgtEl>
                                      </p:cBhvr>
                                    </p:animEffect>
                                  </p:childTnLst>
                                </p:cTn>
                              </p:par>
                              <p:par>
                                <p:cTn id="28" presetID="10" presetClass="entr" presetSubtype="0"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fade">
                                      <p:cBhvr>
                                        <p:cTn id="30" dur="500"/>
                                        <p:tgtEl>
                                          <p:spTgt spid="239"/>
                                        </p:tgtEl>
                                      </p:cBhvr>
                                    </p:animEffect>
                                  </p:childTnLst>
                                </p:cTn>
                              </p:par>
                              <p:par>
                                <p:cTn id="31" presetID="10" presetClass="entr" presetSubtype="0" fill="hold" nodeType="withEffect">
                                  <p:stCondLst>
                                    <p:cond delay="0"/>
                                  </p:stCondLst>
                                  <p:childTnLst>
                                    <p:set>
                                      <p:cBhvr>
                                        <p:cTn id="32" dur="1" fill="hold">
                                          <p:stCondLst>
                                            <p:cond delay="0"/>
                                          </p:stCondLst>
                                        </p:cTn>
                                        <p:tgtEl>
                                          <p:spTgt spid="237"/>
                                        </p:tgtEl>
                                        <p:attrNameLst>
                                          <p:attrName>style.visibility</p:attrName>
                                        </p:attrNameLst>
                                      </p:cBhvr>
                                      <p:to>
                                        <p:strVal val="visible"/>
                                      </p:to>
                                    </p:set>
                                    <p:animEffect transition="in" filter="fade">
                                      <p:cBhvr>
                                        <p:cTn id="33" dur="500"/>
                                        <p:tgtEl>
                                          <p:spTgt spid="237"/>
                                        </p:tgtEl>
                                      </p:cBhvr>
                                    </p:animEffect>
                                  </p:childTnLst>
                                </p:cTn>
                              </p:par>
                              <p:par>
                                <p:cTn id="34" presetID="10" presetClass="entr" presetSubtype="0" fill="hold" nodeType="withEffect">
                                  <p:stCondLst>
                                    <p:cond delay="0"/>
                                  </p:stCondLst>
                                  <p:childTnLst>
                                    <p:set>
                                      <p:cBhvr>
                                        <p:cTn id="35" dur="1" fill="hold">
                                          <p:stCondLst>
                                            <p:cond delay="0"/>
                                          </p:stCondLst>
                                        </p:cTn>
                                        <p:tgtEl>
                                          <p:spTgt spid="238"/>
                                        </p:tgtEl>
                                        <p:attrNameLst>
                                          <p:attrName>style.visibility</p:attrName>
                                        </p:attrNameLst>
                                      </p:cBhvr>
                                      <p:to>
                                        <p:strVal val="visible"/>
                                      </p:to>
                                    </p:set>
                                    <p:animEffect transition="in" filter="fade">
                                      <p:cBhvr>
                                        <p:cTn id="36" dur="500"/>
                                        <p:tgtEl>
                                          <p:spTgt spid="2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6"/>
                                        </p:tgtEl>
                                        <p:attrNameLst>
                                          <p:attrName>style.visibility</p:attrName>
                                        </p:attrNameLst>
                                      </p:cBhvr>
                                      <p:to>
                                        <p:strVal val="visible"/>
                                      </p:to>
                                    </p:set>
                                    <p:animEffect transition="in" filter="fade">
                                      <p:cBhvr>
                                        <p:cTn id="41" dur="500"/>
                                        <p:tgtEl>
                                          <p:spTgt spid="226"/>
                                        </p:tgtEl>
                                      </p:cBhvr>
                                    </p:animEffect>
                                  </p:childTnLst>
                                </p:cTn>
                              </p:par>
                              <p:par>
                                <p:cTn id="42" presetID="10" presetClass="entr" presetSubtype="0" fill="hold" nodeType="withEffect">
                                  <p:stCondLst>
                                    <p:cond delay="0"/>
                                  </p:stCondLst>
                                  <p:childTnLst>
                                    <p:set>
                                      <p:cBhvr>
                                        <p:cTn id="43" dur="1" fill="hold">
                                          <p:stCondLst>
                                            <p:cond delay="0"/>
                                          </p:stCondLst>
                                        </p:cTn>
                                        <p:tgtEl>
                                          <p:spTgt spid="231"/>
                                        </p:tgtEl>
                                        <p:attrNameLst>
                                          <p:attrName>style.visibility</p:attrName>
                                        </p:attrNameLst>
                                      </p:cBhvr>
                                      <p:to>
                                        <p:strVal val="visible"/>
                                      </p:to>
                                    </p:set>
                                    <p:animEffect transition="in" filter="fade">
                                      <p:cBhvr>
                                        <p:cTn id="44" dur="500"/>
                                        <p:tgtEl>
                                          <p:spTgt spid="231"/>
                                        </p:tgtEl>
                                      </p:cBhvr>
                                    </p:animEffect>
                                  </p:childTnLst>
                                </p:cTn>
                              </p:par>
                              <p:par>
                                <p:cTn id="45" presetID="10" presetClass="entr" presetSubtype="0" fill="hold" nodeType="withEffect">
                                  <p:stCondLst>
                                    <p:cond delay="0"/>
                                  </p:stCondLst>
                                  <p:childTnLst>
                                    <p:set>
                                      <p:cBhvr>
                                        <p:cTn id="46" dur="1" fill="hold">
                                          <p:stCondLst>
                                            <p:cond delay="0"/>
                                          </p:stCondLst>
                                        </p:cTn>
                                        <p:tgtEl>
                                          <p:spTgt spid="222"/>
                                        </p:tgtEl>
                                        <p:attrNameLst>
                                          <p:attrName>style.visibility</p:attrName>
                                        </p:attrNameLst>
                                      </p:cBhvr>
                                      <p:to>
                                        <p:strVal val="visible"/>
                                      </p:to>
                                    </p:set>
                                    <p:animEffect transition="in" filter="fade">
                                      <p:cBhvr>
                                        <p:cTn id="47" dur="500"/>
                                        <p:tgtEl>
                                          <p:spTgt spid="222"/>
                                        </p:tgtEl>
                                      </p:cBhvr>
                                    </p:animEffect>
                                  </p:childTnLst>
                                </p:cTn>
                              </p:par>
                              <p:par>
                                <p:cTn id="48" presetID="10" presetClass="entr" presetSubtype="0" fill="hold" nodeType="withEffect">
                                  <p:stCondLst>
                                    <p:cond delay="0"/>
                                  </p:stCondLst>
                                  <p:childTnLst>
                                    <p:set>
                                      <p:cBhvr>
                                        <p:cTn id="49" dur="1" fill="hold">
                                          <p:stCondLst>
                                            <p:cond delay="0"/>
                                          </p:stCondLst>
                                        </p:cTn>
                                        <p:tgtEl>
                                          <p:spTgt spid="244"/>
                                        </p:tgtEl>
                                        <p:attrNameLst>
                                          <p:attrName>style.visibility</p:attrName>
                                        </p:attrNameLst>
                                      </p:cBhvr>
                                      <p:to>
                                        <p:strVal val="visible"/>
                                      </p:to>
                                    </p:set>
                                    <p:animEffect transition="in" filter="fade">
                                      <p:cBhvr>
                                        <p:cTn id="50" dur="500"/>
                                        <p:tgtEl>
                                          <p:spTgt spid="244"/>
                                        </p:tgtEl>
                                      </p:cBhvr>
                                    </p:animEffect>
                                  </p:childTnLst>
                                </p:cTn>
                              </p:par>
                              <p:par>
                                <p:cTn id="51" presetID="10" presetClass="entr" presetSubtype="0" fill="hold" nodeType="withEffect">
                                  <p:stCondLst>
                                    <p:cond delay="0"/>
                                  </p:stCondLst>
                                  <p:childTnLst>
                                    <p:set>
                                      <p:cBhvr>
                                        <p:cTn id="52" dur="1" fill="hold">
                                          <p:stCondLst>
                                            <p:cond delay="0"/>
                                          </p:stCondLst>
                                        </p:cTn>
                                        <p:tgtEl>
                                          <p:spTgt spid="236"/>
                                        </p:tgtEl>
                                        <p:attrNameLst>
                                          <p:attrName>style.visibility</p:attrName>
                                        </p:attrNameLst>
                                      </p:cBhvr>
                                      <p:to>
                                        <p:strVal val="visible"/>
                                      </p:to>
                                    </p:set>
                                    <p:animEffect transition="in" filter="fade">
                                      <p:cBhvr>
                                        <p:cTn id="53" dur="500"/>
                                        <p:tgtEl>
                                          <p:spTgt spid="2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fade">
                                      <p:cBhvr>
                                        <p:cTn id="58" dur="500"/>
                                        <p:tgtEl>
                                          <p:spTgt spid="227"/>
                                        </p:tgtEl>
                                      </p:cBhvr>
                                    </p:animEffect>
                                  </p:childTnLst>
                                </p:cTn>
                              </p:par>
                              <p:par>
                                <p:cTn id="59" presetID="10" presetClass="entr" presetSubtype="0" fill="hold" nodeType="withEffect">
                                  <p:stCondLst>
                                    <p:cond delay="0"/>
                                  </p:stCondLst>
                                  <p:childTnLst>
                                    <p:set>
                                      <p:cBhvr>
                                        <p:cTn id="60" dur="1" fill="hold">
                                          <p:stCondLst>
                                            <p:cond delay="0"/>
                                          </p:stCondLst>
                                        </p:cTn>
                                        <p:tgtEl>
                                          <p:spTgt spid="232"/>
                                        </p:tgtEl>
                                        <p:attrNameLst>
                                          <p:attrName>style.visibility</p:attrName>
                                        </p:attrNameLst>
                                      </p:cBhvr>
                                      <p:to>
                                        <p:strVal val="visible"/>
                                      </p:to>
                                    </p:set>
                                    <p:animEffect transition="in" filter="fade">
                                      <p:cBhvr>
                                        <p:cTn id="61" dur="500"/>
                                        <p:tgtEl>
                                          <p:spTgt spid="232"/>
                                        </p:tgtEl>
                                      </p:cBhvr>
                                    </p:animEffect>
                                  </p:childTnLst>
                                </p:cTn>
                              </p:par>
                              <p:par>
                                <p:cTn id="62" presetID="10" presetClass="entr" presetSubtype="0" fill="hold" nodeType="with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fade">
                                      <p:cBhvr>
                                        <p:cTn id="64" dur="500"/>
                                        <p:tgtEl>
                                          <p:spTgt spid="223"/>
                                        </p:tgtEl>
                                      </p:cBhvr>
                                    </p:animEffect>
                                  </p:childTnLst>
                                </p:cTn>
                              </p:par>
                              <p:par>
                                <p:cTn id="65" presetID="10" presetClass="entr" presetSubtype="0" fill="hold" nodeType="withEffect">
                                  <p:stCondLst>
                                    <p:cond delay="0"/>
                                  </p:stCondLst>
                                  <p:childTnLst>
                                    <p:set>
                                      <p:cBhvr>
                                        <p:cTn id="66" dur="1" fill="hold">
                                          <p:stCondLst>
                                            <p:cond delay="0"/>
                                          </p:stCondLst>
                                        </p:cTn>
                                        <p:tgtEl>
                                          <p:spTgt spid="245"/>
                                        </p:tgtEl>
                                        <p:attrNameLst>
                                          <p:attrName>style.visibility</p:attrName>
                                        </p:attrNameLst>
                                      </p:cBhvr>
                                      <p:to>
                                        <p:strVal val="visible"/>
                                      </p:to>
                                    </p:set>
                                    <p:animEffect transition="in" filter="fade">
                                      <p:cBhvr>
                                        <p:cTn id="67" dur="500"/>
                                        <p:tgtEl>
                                          <p:spTgt spid="245"/>
                                        </p:tgtEl>
                                      </p:cBhvr>
                                    </p:animEffect>
                                  </p:childTnLst>
                                </p:cTn>
                              </p:par>
                              <p:par>
                                <p:cTn id="68" presetID="10" presetClass="entr" presetSubtype="0" fill="hold" nodeType="withEffect">
                                  <p:stCondLst>
                                    <p:cond delay="0"/>
                                  </p:stCondLst>
                                  <p:childTnLst>
                                    <p:set>
                                      <p:cBhvr>
                                        <p:cTn id="69" dur="1" fill="hold">
                                          <p:stCondLst>
                                            <p:cond delay="0"/>
                                          </p:stCondLst>
                                        </p:cTn>
                                        <p:tgtEl>
                                          <p:spTgt spid="240"/>
                                        </p:tgtEl>
                                        <p:attrNameLst>
                                          <p:attrName>style.visibility</p:attrName>
                                        </p:attrNameLst>
                                      </p:cBhvr>
                                      <p:to>
                                        <p:strVal val="visible"/>
                                      </p:to>
                                    </p:set>
                                    <p:animEffect transition="in" filter="fade">
                                      <p:cBhvr>
                                        <p:cTn id="70" dur="500"/>
                                        <p:tgtEl>
                                          <p:spTgt spid="2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33"/>
                                        </p:tgtEl>
                                        <p:attrNameLst>
                                          <p:attrName>style.visibility</p:attrName>
                                        </p:attrNameLst>
                                      </p:cBhvr>
                                      <p:to>
                                        <p:strVal val="visible"/>
                                      </p:to>
                                    </p:set>
                                    <p:animEffect transition="in" filter="fade">
                                      <p:cBhvr>
                                        <p:cTn id="75" dur="500"/>
                                        <p:tgtEl>
                                          <p:spTgt spid="233"/>
                                        </p:tgtEl>
                                      </p:cBhvr>
                                    </p:animEffect>
                                  </p:childTnLst>
                                </p:cTn>
                              </p:par>
                              <p:par>
                                <p:cTn id="76" presetID="10" presetClass="entr" presetSubtype="0" fill="hold" nodeType="withEffect">
                                  <p:stCondLst>
                                    <p:cond delay="0"/>
                                  </p:stCondLst>
                                  <p:childTnLst>
                                    <p:set>
                                      <p:cBhvr>
                                        <p:cTn id="77" dur="1" fill="hold">
                                          <p:stCondLst>
                                            <p:cond delay="0"/>
                                          </p:stCondLst>
                                        </p:cTn>
                                        <p:tgtEl>
                                          <p:spTgt spid="224"/>
                                        </p:tgtEl>
                                        <p:attrNameLst>
                                          <p:attrName>style.visibility</p:attrName>
                                        </p:attrNameLst>
                                      </p:cBhvr>
                                      <p:to>
                                        <p:strVal val="visible"/>
                                      </p:to>
                                    </p:set>
                                    <p:animEffect transition="in" filter="fade">
                                      <p:cBhvr>
                                        <p:cTn id="78" dur="500"/>
                                        <p:tgtEl>
                                          <p:spTgt spid="224"/>
                                        </p:tgtEl>
                                      </p:cBhvr>
                                    </p:animEffect>
                                  </p:childTnLst>
                                </p:cTn>
                              </p:par>
                              <p:par>
                                <p:cTn id="79" presetID="10" presetClass="entr" presetSubtype="0" fill="hold" nodeType="withEffect">
                                  <p:stCondLst>
                                    <p:cond delay="0"/>
                                  </p:stCondLst>
                                  <p:childTnLst>
                                    <p:set>
                                      <p:cBhvr>
                                        <p:cTn id="80" dur="1" fill="hold">
                                          <p:stCondLst>
                                            <p:cond delay="0"/>
                                          </p:stCondLst>
                                        </p:cTn>
                                        <p:tgtEl>
                                          <p:spTgt spid="228"/>
                                        </p:tgtEl>
                                        <p:attrNameLst>
                                          <p:attrName>style.visibility</p:attrName>
                                        </p:attrNameLst>
                                      </p:cBhvr>
                                      <p:to>
                                        <p:strVal val="visible"/>
                                      </p:to>
                                    </p:set>
                                    <p:animEffect transition="in" filter="fade">
                                      <p:cBhvr>
                                        <p:cTn id="81" dur="500"/>
                                        <p:tgtEl>
                                          <p:spTgt spid="228"/>
                                        </p:tgtEl>
                                      </p:cBhvr>
                                    </p:animEffect>
                                  </p:childTnLst>
                                </p:cTn>
                              </p:par>
                              <p:par>
                                <p:cTn id="82" presetID="10" presetClass="entr" presetSubtype="0" fill="hold" nodeType="withEffect">
                                  <p:stCondLst>
                                    <p:cond delay="0"/>
                                  </p:stCondLst>
                                  <p:childTnLst>
                                    <p:set>
                                      <p:cBhvr>
                                        <p:cTn id="83" dur="1" fill="hold">
                                          <p:stCondLst>
                                            <p:cond delay="0"/>
                                          </p:stCondLst>
                                        </p:cTn>
                                        <p:tgtEl>
                                          <p:spTgt spid="246"/>
                                        </p:tgtEl>
                                        <p:attrNameLst>
                                          <p:attrName>style.visibility</p:attrName>
                                        </p:attrNameLst>
                                      </p:cBhvr>
                                      <p:to>
                                        <p:strVal val="visible"/>
                                      </p:to>
                                    </p:set>
                                    <p:animEffect transition="in" filter="fade">
                                      <p:cBhvr>
                                        <p:cTn id="84" dur="500"/>
                                        <p:tgtEl>
                                          <p:spTgt spid="246"/>
                                        </p:tgtEl>
                                      </p:cBhvr>
                                    </p:animEffect>
                                  </p:childTnLst>
                                </p:cTn>
                              </p:par>
                              <p:par>
                                <p:cTn id="85" presetID="10" presetClass="entr" presetSubtype="0" fill="hold" nodeType="withEffect">
                                  <p:stCondLst>
                                    <p:cond delay="0"/>
                                  </p:stCondLst>
                                  <p:childTnLst>
                                    <p:set>
                                      <p:cBhvr>
                                        <p:cTn id="86" dur="1" fill="hold">
                                          <p:stCondLst>
                                            <p:cond delay="0"/>
                                          </p:stCondLst>
                                        </p:cTn>
                                        <p:tgtEl>
                                          <p:spTgt spid="241"/>
                                        </p:tgtEl>
                                        <p:attrNameLst>
                                          <p:attrName>style.visibility</p:attrName>
                                        </p:attrNameLst>
                                      </p:cBhvr>
                                      <p:to>
                                        <p:strVal val="visible"/>
                                      </p:to>
                                    </p:set>
                                    <p:animEffect transition="in" filter="fade">
                                      <p:cBhvr>
                                        <p:cTn id="87" dur="500"/>
                                        <p:tgtEl>
                                          <p:spTgt spid="2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9"/>
                                        </p:tgtEl>
                                        <p:attrNameLst>
                                          <p:attrName>style.visibility</p:attrName>
                                        </p:attrNameLst>
                                      </p:cBhvr>
                                      <p:to>
                                        <p:strVal val="visible"/>
                                      </p:to>
                                    </p:set>
                                    <p:animEffect transition="in" filter="fade">
                                      <p:cBhvr>
                                        <p:cTn id="92" dur="500"/>
                                        <p:tgtEl>
                                          <p:spTgt spid="229"/>
                                        </p:tgtEl>
                                      </p:cBhvr>
                                    </p:animEffect>
                                  </p:childTnLst>
                                </p:cTn>
                              </p:par>
                              <p:par>
                                <p:cTn id="93" presetID="10" presetClass="entr" presetSubtype="0" fill="hold" nodeType="withEffect">
                                  <p:stCondLst>
                                    <p:cond delay="0"/>
                                  </p:stCondLst>
                                  <p:childTnLst>
                                    <p:set>
                                      <p:cBhvr>
                                        <p:cTn id="94" dur="1" fill="hold">
                                          <p:stCondLst>
                                            <p:cond delay="0"/>
                                          </p:stCondLst>
                                        </p:cTn>
                                        <p:tgtEl>
                                          <p:spTgt spid="225"/>
                                        </p:tgtEl>
                                        <p:attrNameLst>
                                          <p:attrName>style.visibility</p:attrName>
                                        </p:attrNameLst>
                                      </p:cBhvr>
                                      <p:to>
                                        <p:strVal val="visible"/>
                                      </p:to>
                                    </p:set>
                                    <p:animEffect transition="in" filter="fade">
                                      <p:cBhvr>
                                        <p:cTn id="95" dur="500"/>
                                        <p:tgtEl>
                                          <p:spTgt spid="225"/>
                                        </p:tgtEl>
                                      </p:cBhvr>
                                    </p:animEffect>
                                  </p:childTnLst>
                                </p:cTn>
                              </p:par>
                              <p:par>
                                <p:cTn id="96" presetID="10" presetClass="entr" presetSubtype="0" fill="hold" nodeType="withEffect">
                                  <p:stCondLst>
                                    <p:cond delay="0"/>
                                  </p:stCondLst>
                                  <p:childTnLst>
                                    <p:set>
                                      <p:cBhvr>
                                        <p:cTn id="97" dur="1" fill="hold">
                                          <p:stCondLst>
                                            <p:cond delay="0"/>
                                          </p:stCondLst>
                                        </p:cTn>
                                        <p:tgtEl>
                                          <p:spTgt spid="234"/>
                                        </p:tgtEl>
                                        <p:attrNameLst>
                                          <p:attrName>style.visibility</p:attrName>
                                        </p:attrNameLst>
                                      </p:cBhvr>
                                      <p:to>
                                        <p:strVal val="visible"/>
                                      </p:to>
                                    </p:set>
                                    <p:animEffect transition="in" filter="fade">
                                      <p:cBhvr>
                                        <p:cTn id="98" dur="500"/>
                                        <p:tgtEl>
                                          <p:spTgt spid="234"/>
                                        </p:tgtEl>
                                      </p:cBhvr>
                                    </p:animEffect>
                                  </p:childTnLst>
                                </p:cTn>
                              </p:par>
                              <p:par>
                                <p:cTn id="99" presetID="10" presetClass="entr" presetSubtype="0" fill="hold" nodeType="withEffect">
                                  <p:stCondLst>
                                    <p:cond delay="0"/>
                                  </p:stCondLst>
                                  <p:childTnLst>
                                    <p:set>
                                      <p:cBhvr>
                                        <p:cTn id="100" dur="1" fill="hold">
                                          <p:stCondLst>
                                            <p:cond delay="0"/>
                                          </p:stCondLst>
                                        </p:cTn>
                                        <p:tgtEl>
                                          <p:spTgt spid="247"/>
                                        </p:tgtEl>
                                        <p:attrNameLst>
                                          <p:attrName>style.visibility</p:attrName>
                                        </p:attrNameLst>
                                      </p:cBhvr>
                                      <p:to>
                                        <p:strVal val="visible"/>
                                      </p:to>
                                    </p:set>
                                    <p:animEffect transition="in" filter="fade">
                                      <p:cBhvr>
                                        <p:cTn id="101" dur="500"/>
                                        <p:tgtEl>
                                          <p:spTgt spid="247"/>
                                        </p:tgtEl>
                                      </p:cBhvr>
                                    </p:animEffect>
                                  </p:childTnLst>
                                </p:cTn>
                              </p:par>
                              <p:par>
                                <p:cTn id="102" presetID="10" presetClass="entr" presetSubtype="0" fill="hold" nodeType="withEffect">
                                  <p:stCondLst>
                                    <p:cond delay="0"/>
                                  </p:stCondLst>
                                  <p:childTnLst>
                                    <p:set>
                                      <p:cBhvr>
                                        <p:cTn id="103" dur="1" fill="hold">
                                          <p:stCondLst>
                                            <p:cond delay="0"/>
                                          </p:stCondLst>
                                        </p:cTn>
                                        <p:tgtEl>
                                          <p:spTgt spid="242"/>
                                        </p:tgtEl>
                                        <p:attrNameLst>
                                          <p:attrName>style.visibility</p:attrName>
                                        </p:attrNameLst>
                                      </p:cBhvr>
                                      <p:to>
                                        <p:strVal val="visible"/>
                                      </p:to>
                                    </p:set>
                                    <p:animEffect transition="in" filter="fade">
                                      <p:cBhvr>
                                        <p:cTn id="104"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cxnSp>
        <p:nvCxnSpPr>
          <p:cNvPr id="257" name="Google Shape;257;p11"/>
          <p:cNvCxnSpPr/>
          <p:nvPr/>
        </p:nvCxnSpPr>
        <p:spPr>
          <a:xfrm rot="10800000">
            <a:off x="1554862" y="2698075"/>
            <a:ext cx="0" cy="408600"/>
          </a:xfrm>
          <a:prstGeom prst="straightConnector1">
            <a:avLst/>
          </a:prstGeom>
          <a:noFill/>
          <a:ln w="19050" cap="flat" cmpd="sng">
            <a:solidFill>
              <a:schemeClr val="lt2"/>
            </a:solidFill>
            <a:prstDash val="solid"/>
            <a:round/>
            <a:headEnd type="oval" w="med" len="med"/>
            <a:tailEnd type="oval" w="med" len="med"/>
          </a:ln>
        </p:spPr>
      </p:cxnSp>
      <p:pic>
        <p:nvPicPr>
          <p:cNvPr id="258" name="Google Shape;258;p11"/>
          <p:cNvPicPr preferRelativeResize="0"/>
          <p:nvPr/>
        </p:nvPicPr>
        <p:blipFill rotWithShape="1">
          <a:blip r:embed="rId4">
            <a:alphaModFix/>
          </a:blip>
          <a:srcRect/>
          <a:stretch/>
        </p:blipFill>
        <p:spPr>
          <a:xfrm>
            <a:off x="2086075" y="868526"/>
            <a:ext cx="2784430" cy="1857200"/>
          </a:xfrm>
          <a:prstGeom prst="rect">
            <a:avLst/>
          </a:prstGeom>
          <a:noFill/>
          <a:ln>
            <a:noFill/>
          </a:ln>
        </p:spPr>
      </p:pic>
      <p:pic>
        <p:nvPicPr>
          <p:cNvPr id="259" name="Google Shape;259;p11"/>
          <p:cNvPicPr preferRelativeResize="0"/>
          <p:nvPr/>
        </p:nvPicPr>
        <p:blipFill rotWithShape="1">
          <a:blip r:embed="rId5">
            <a:alphaModFix/>
          </a:blip>
          <a:srcRect/>
          <a:stretch/>
        </p:blipFill>
        <p:spPr>
          <a:xfrm>
            <a:off x="5594559" y="868526"/>
            <a:ext cx="2420064" cy="1857200"/>
          </a:xfrm>
          <a:prstGeom prst="rect">
            <a:avLst/>
          </a:prstGeom>
          <a:noFill/>
          <a:ln>
            <a:noFill/>
          </a:ln>
        </p:spPr>
      </p:pic>
      <p:pic>
        <p:nvPicPr>
          <p:cNvPr id="260" name="Google Shape;260;p11"/>
          <p:cNvPicPr preferRelativeResize="0"/>
          <p:nvPr/>
        </p:nvPicPr>
        <p:blipFill rotWithShape="1">
          <a:blip r:embed="rId6">
            <a:alphaModFix/>
          </a:blip>
          <a:srcRect/>
          <a:stretch/>
        </p:blipFill>
        <p:spPr>
          <a:xfrm>
            <a:off x="5870146" y="2848201"/>
            <a:ext cx="1868880" cy="1857200"/>
          </a:xfrm>
          <a:prstGeom prst="rect">
            <a:avLst/>
          </a:prstGeom>
          <a:noFill/>
          <a:ln>
            <a:noFill/>
          </a:ln>
        </p:spPr>
      </p:pic>
      <p:pic>
        <p:nvPicPr>
          <p:cNvPr id="261" name="Google Shape;261;p11"/>
          <p:cNvPicPr preferRelativeResize="0"/>
          <p:nvPr/>
        </p:nvPicPr>
        <p:blipFill rotWithShape="1">
          <a:blip r:embed="rId7">
            <a:alphaModFix/>
          </a:blip>
          <a:srcRect/>
          <a:stretch/>
        </p:blipFill>
        <p:spPr>
          <a:xfrm>
            <a:off x="2086050" y="2848199"/>
            <a:ext cx="2784471" cy="1857200"/>
          </a:xfrm>
          <a:prstGeom prst="rect">
            <a:avLst/>
          </a:prstGeom>
          <a:noFill/>
          <a:ln>
            <a:noFill/>
          </a:ln>
        </p:spPr>
      </p:pic>
      <p:sp>
        <p:nvSpPr>
          <p:cNvPr id="264" name="Google Shape;264;p1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sp>
        <p:nvSpPr>
          <p:cNvPr id="265" name="Google Shape;265;p11"/>
          <p:cNvSpPr txBox="1">
            <a:spLocks noGrp="1"/>
          </p:cNvSpPr>
          <p:nvPr>
            <p:ph type="title" idx="5"/>
          </p:nvPr>
        </p:nvSpPr>
        <p:spPr>
          <a:xfrm>
            <a:off x="55887" y="255782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    Contrast Limited AHE</a:t>
            </a:r>
            <a:endParaRPr>
              <a:latin typeface="Arial"/>
              <a:ea typeface="Arial"/>
              <a:cs typeface="Arial"/>
              <a:sym typeface="Arial"/>
            </a:endParaRPr>
          </a:p>
        </p:txBody>
      </p:sp>
      <p:sp>
        <p:nvSpPr>
          <p:cNvPr id="266" name="Google Shape;266;p11"/>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cxnSp>
        <p:nvCxnSpPr>
          <p:cNvPr id="12" name="Google Shape;209;p9">
            <a:extLst>
              <a:ext uri="{FF2B5EF4-FFF2-40B4-BE49-F238E27FC236}">
                <a16:creationId xmlns:a16="http://schemas.microsoft.com/office/drawing/2014/main" id="{5E0023C7-A3F2-4BAA-B715-4C7B66A02051}"/>
              </a:ext>
            </a:extLst>
          </p:cNvPr>
          <p:cNvCxnSpPr>
            <a:cxnSpLocks/>
            <a:endCxn id="259" idx="1"/>
          </p:cNvCxnSpPr>
          <p:nvPr/>
        </p:nvCxnSpPr>
        <p:spPr>
          <a:xfrm>
            <a:off x="4870505" y="1797126"/>
            <a:ext cx="724054" cy="0"/>
          </a:xfrm>
          <a:prstGeom prst="straightConnector1">
            <a:avLst/>
          </a:prstGeom>
          <a:noFill/>
          <a:ln w="19050" cap="flat" cmpd="sng">
            <a:solidFill>
              <a:srgbClr val="F2F2F2"/>
            </a:solidFill>
            <a:prstDash val="solid"/>
            <a:round/>
            <a:headEnd type="none" w="sm" len="sm"/>
            <a:tailEnd type="triangle" w="med" len="med"/>
          </a:ln>
        </p:spPr>
      </p:cxnSp>
      <p:cxnSp>
        <p:nvCxnSpPr>
          <p:cNvPr id="14" name="Google Shape;209;p9">
            <a:extLst>
              <a:ext uri="{FF2B5EF4-FFF2-40B4-BE49-F238E27FC236}">
                <a16:creationId xmlns:a16="http://schemas.microsoft.com/office/drawing/2014/main" id="{CA7B6439-C477-4AE2-96B1-F176A0B809C9}"/>
              </a:ext>
            </a:extLst>
          </p:cNvPr>
          <p:cNvCxnSpPr/>
          <p:nvPr/>
        </p:nvCxnSpPr>
        <p:spPr>
          <a:xfrm>
            <a:off x="4870505" y="3734783"/>
            <a:ext cx="986400" cy="0"/>
          </a:xfrm>
          <a:prstGeom prst="straightConnector1">
            <a:avLst/>
          </a:prstGeom>
          <a:noFill/>
          <a:ln w="19050" cap="flat" cmpd="sng">
            <a:solidFill>
              <a:srgbClr val="F2F2F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par>
                                <p:cTn id="8" presetID="10" presetClass="entr" presetSubtype="0" fill="hold" nodeType="withEffect">
                                  <p:stCondLst>
                                    <p:cond delay="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500"/>
                                        <p:tgtEl>
                                          <p:spTgt spid="25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12"/>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272" name="Google Shape;272;p12"/>
          <p:cNvSpPr txBox="1">
            <a:spLocks noGrp="1"/>
          </p:cNvSpPr>
          <p:nvPr>
            <p:ph type="subTitle" idx="4294967295"/>
          </p:nvPr>
        </p:nvSpPr>
        <p:spPr>
          <a:xfrm>
            <a:off x="4491743" y="3204519"/>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a:solidFill>
                  <a:schemeClr val="lt2"/>
                </a:solidFill>
                <a:latin typeface="Rajdhani"/>
                <a:ea typeface="Rajdhani"/>
                <a:cs typeface="Rajdhani"/>
                <a:sym typeface="Rajdhani"/>
              </a:rPr>
              <a:t>Weight Matrix</a:t>
            </a:r>
            <a:endParaRPr sz="1800" b="1" i="0" u="none" strike="noStrike" cap="none">
              <a:solidFill>
                <a:schemeClr val="lt2"/>
              </a:solidFill>
              <a:latin typeface="Rajdhani"/>
              <a:ea typeface="Rajdhani"/>
              <a:cs typeface="Rajdhani"/>
              <a:sym typeface="Rajdhani"/>
            </a:endParaRPr>
          </a:p>
        </p:txBody>
      </p:sp>
      <p:sp>
        <p:nvSpPr>
          <p:cNvPr id="273" name="Google Shape;273;p12"/>
          <p:cNvSpPr txBox="1">
            <a:spLocks noGrp="1"/>
          </p:cNvSpPr>
          <p:nvPr>
            <p:ph type="subTitle" idx="4294967295"/>
          </p:nvPr>
        </p:nvSpPr>
        <p:spPr>
          <a:xfrm>
            <a:off x="2889693" y="2101420"/>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a:solidFill>
                  <a:schemeClr val="lt2"/>
                </a:solidFill>
                <a:latin typeface="Rajdhani"/>
                <a:ea typeface="Rajdhani"/>
                <a:cs typeface="Rajdhani"/>
                <a:sym typeface="Rajdhani"/>
              </a:rPr>
              <a:t>Expected Value</a:t>
            </a:r>
            <a:endParaRPr sz="1800" b="1" i="0" u="none" strike="noStrike" cap="none">
              <a:solidFill>
                <a:schemeClr val="lt2"/>
              </a:solidFill>
              <a:latin typeface="Rajdhani"/>
              <a:ea typeface="Rajdhani"/>
              <a:cs typeface="Rajdhani"/>
              <a:sym typeface="Rajdhani"/>
            </a:endParaRPr>
          </a:p>
        </p:txBody>
      </p:sp>
      <p:sp>
        <p:nvSpPr>
          <p:cNvPr id="274" name="Google Shape;274;p12"/>
          <p:cNvSpPr txBox="1">
            <a:spLocks noGrp="1"/>
          </p:cNvSpPr>
          <p:nvPr>
            <p:ph type="subTitle" idx="4294967295"/>
          </p:nvPr>
        </p:nvSpPr>
        <p:spPr>
          <a:xfrm>
            <a:off x="1128993" y="3204519"/>
            <a:ext cx="20886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a:solidFill>
                  <a:schemeClr val="lt2"/>
                </a:solidFill>
                <a:latin typeface="Rajdhani"/>
                <a:ea typeface="Rajdhani"/>
                <a:cs typeface="Rajdhani"/>
                <a:sym typeface="Rajdhani"/>
              </a:rPr>
              <a:t>Confusion Matrix</a:t>
            </a:r>
            <a:endParaRPr sz="1800" b="1" i="0" u="none" strike="noStrike" cap="none">
              <a:solidFill>
                <a:schemeClr val="lt2"/>
              </a:solidFill>
              <a:latin typeface="Rajdhani"/>
              <a:ea typeface="Rajdhani"/>
              <a:cs typeface="Rajdhani"/>
              <a:sym typeface="Rajdhani"/>
            </a:endParaRPr>
          </a:p>
        </p:txBody>
      </p:sp>
      <p:sp>
        <p:nvSpPr>
          <p:cNvPr id="275" name="Google Shape;275;p12"/>
          <p:cNvSpPr txBox="1">
            <a:spLocks noGrp="1"/>
          </p:cNvSpPr>
          <p:nvPr>
            <p:ph type="subTitle" idx="4294967295"/>
          </p:nvPr>
        </p:nvSpPr>
        <p:spPr>
          <a:xfrm>
            <a:off x="5939471" y="203834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i="0" u="none" strike="noStrike" cap="none">
                <a:solidFill>
                  <a:schemeClr val="lt2"/>
                </a:solidFill>
                <a:latin typeface="Rajdhani"/>
                <a:ea typeface="Rajdhani"/>
                <a:cs typeface="Rajdhani"/>
                <a:sym typeface="Rajdhani"/>
              </a:rPr>
              <a:t>Kappa score</a:t>
            </a:r>
            <a:endParaRPr sz="1800" b="1" i="0" u="none" strike="noStrike" cap="none">
              <a:solidFill>
                <a:schemeClr val="lt2"/>
              </a:solidFill>
              <a:latin typeface="Rajdhani"/>
              <a:ea typeface="Rajdhani"/>
              <a:cs typeface="Rajdhani"/>
              <a:sym typeface="Rajdhani"/>
            </a:endParaRPr>
          </a:p>
        </p:txBody>
      </p:sp>
      <p:sp>
        <p:nvSpPr>
          <p:cNvPr id="277" name="Google Shape;277;p12"/>
          <p:cNvSpPr/>
          <p:nvPr/>
        </p:nvSpPr>
        <p:spPr>
          <a:xfrm>
            <a:off x="1886893" y="2552319"/>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2"/>
          <p:cNvSpPr/>
          <p:nvPr/>
        </p:nvSpPr>
        <p:spPr>
          <a:xfrm>
            <a:off x="3432593" y="2552319"/>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2"/>
          <p:cNvSpPr/>
          <p:nvPr/>
        </p:nvSpPr>
        <p:spPr>
          <a:xfrm>
            <a:off x="4978293" y="2552319"/>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2"/>
          <p:cNvSpPr/>
          <p:nvPr/>
        </p:nvSpPr>
        <p:spPr>
          <a:xfrm>
            <a:off x="6523993" y="2552319"/>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2" name="Google Shape;282;p12"/>
          <p:cNvCxnSpPr>
            <a:stCxn id="277" idx="6"/>
            <a:endCxn id="278" idx="2"/>
          </p:cNvCxnSpPr>
          <p:nvPr/>
        </p:nvCxnSpPr>
        <p:spPr>
          <a:xfrm>
            <a:off x="2459593" y="2838669"/>
            <a:ext cx="972900" cy="0"/>
          </a:xfrm>
          <a:prstGeom prst="straightConnector1">
            <a:avLst/>
          </a:prstGeom>
          <a:noFill/>
          <a:ln w="19050" cap="flat" cmpd="sng">
            <a:solidFill>
              <a:schemeClr val="lt2"/>
            </a:solidFill>
            <a:prstDash val="solid"/>
            <a:round/>
            <a:headEnd type="none" w="sm" len="sm"/>
            <a:tailEnd type="none" w="sm" len="sm"/>
          </a:ln>
        </p:spPr>
      </p:cxnSp>
      <p:cxnSp>
        <p:nvCxnSpPr>
          <p:cNvPr id="283" name="Google Shape;283;p12"/>
          <p:cNvCxnSpPr>
            <a:stCxn id="278" idx="6"/>
            <a:endCxn id="279" idx="2"/>
          </p:cNvCxnSpPr>
          <p:nvPr/>
        </p:nvCxnSpPr>
        <p:spPr>
          <a:xfrm>
            <a:off x="4005293" y="2838669"/>
            <a:ext cx="972900" cy="0"/>
          </a:xfrm>
          <a:prstGeom prst="straightConnector1">
            <a:avLst/>
          </a:prstGeom>
          <a:noFill/>
          <a:ln w="19050" cap="flat" cmpd="sng">
            <a:solidFill>
              <a:schemeClr val="lt2"/>
            </a:solidFill>
            <a:prstDash val="solid"/>
            <a:round/>
            <a:headEnd type="none" w="sm" len="sm"/>
            <a:tailEnd type="none" w="sm" len="sm"/>
          </a:ln>
        </p:spPr>
      </p:cxnSp>
      <p:cxnSp>
        <p:nvCxnSpPr>
          <p:cNvPr id="284" name="Google Shape;284;p12"/>
          <p:cNvCxnSpPr>
            <a:stCxn id="279" idx="6"/>
            <a:endCxn id="280" idx="2"/>
          </p:cNvCxnSpPr>
          <p:nvPr/>
        </p:nvCxnSpPr>
        <p:spPr>
          <a:xfrm>
            <a:off x="5550993" y="2838669"/>
            <a:ext cx="972900" cy="0"/>
          </a:xfrm>
          <a:prstGeom prst="straightConnector1">
            <a:avLst/>
          </a:prstGeom>
          <a:noFill/>
          <a:ln w="19050" cap="flat" cmpd="sng">
            <a:solidFill>
              <a:schemeClr val="lt2"/>
            </a:solidFill>
            <a:prstDash val="solid"/>
            <a:round/>
            <a:headEnd type="none" w="sm" len="sm"/>
            <a:tailEnd type="none" w="sm" len="sm"/>
          </a:ln>
        </p:spPr>
      </p:cxnSp>
      <p:sp>
        <p:nvSpPr>
          <p:cNvPr id="286" name="Google Shape;286;p12"/>
          <p:cNvSpPr txBox="1"/>
          <p:nvPr/>
        </p:nvSpPr>
        <p:spPr>
          <a:xfrm>
            <a:off x="2006643" y="2638569"/>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
        <p:nvSpPr>
          <p:cNvPr id="287" name="Google Shape;287;p12"/>
          <p:cNvSpPr txBox="1"/>
          <p:nvPr/>
        </p:nvSpPr>
        <p:spPr>
          <a:xfrm>
            <a:off x="3552243" y="2638569"/>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a:t>
            </a:r>
            <a:endParaRPr sz="1400" b="0" i="0" u="none" strike="noStrike" cap="none">
              <a:solidFill>
                <a:schemeClr val="lt2"/>
              </a:solidFill>
              <a:latin typeface="Arial"/>
              <a:ea typeface="Arial"/>
              <a:cs typeface="Arial"/>
              <a:sym typeface="Arial"/>
            </a:endParaRPr>
          </a:p>
        </p:txBody>
      </p:sp>
      <p:sp>
        <p:nvSpPr>
          <p:cNvPr id="288" name="Google Shape;288;p12"/>
          <p:cNvSpPr txBox="1"/>
          <p:nvPr/>
        </p:nvSpPr>
        <p:spPr>
          <a:xfrm>
            <a:off x="5097943" y="2638569"/>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a:t>
            </a:r>
            <a:endParaRPr sz="1400" b="0" i="0" u="none" strike="noStrike" cap="none">
              <a:solidFill>
                <a:schemeClr val="lt2"/>
              </a:solidFill>
              <a:latin typeface="Arial"/>
              <a:ea typeface="Arial"/>
              <a:cs typeface="Arial"/>
              <a:sym typeface="Arial"/>
            </a:endParaRPr>
          </a:p>
        </p:txBody>
      </p:sp>
      <p:sp>
        <p:nvSpPr>
          <p:cNvPr id="289" name="Google Shape;289;p12"/>
          <p:cNvSpPr txBox="1"/>
          <p:nvPr/>
        </p:nvSpPr>
        <p:spPr>
          <a:xfrm>
            <a:off x="6643643" y="2638569"/>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4</a:t>
            </a:r>
            <a:endParaRPr sz="1400" b="0" i="0" u="none" strike="noStrike" cap="none">
              <a:solidFill>
                <a:schemeClr val="lt2"/>
              </a:solidFill>
              <a:latin typeface="Arial"/>
              <a:ea typeface="Arial"/>
              <a:cs typeface="Arial"/>
              <a:sym typeface="Arial"/>
            </a:endParaRPr>
          </a:p>
        </p:txBody>
      </p:sp>
      <p:sp>
        <p:nvSpPr>
          <p:cNvPr id="291" name="Google Shape;291;p12"/>
          <p:cNvSpPr txBox="1"/>
          <p:nvPr/>
        </p:nvSpPr>
        <p:spPr>
          <a:xfrm>
            <a:off x="3047300" y="808019"/>
            <a:ext cx="3243900" cy="689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1400"/>
              <a:buFont typeface="Rajdhani"/>
              <a:buNone/>
            </a:pPr>
            <a:r>
              <a:rPr lang="en" sz="1800" b="1" i="0" u="none" strike="noStrike" cap="none">
                <a:solidFill>
                  <a:srgbClr val="F3F3F3"/>
                </a:solidFill>
                <a:latin typeface="Arial"/>
                <a:ea typeface="Arial"/>
                <a:cs typeface="Arial"/>
                <a:sym typeface="Arial"/>
              </a:rPr>
              <a:t>Quadratic Weighted Kappa</a:t>
            </a:r>
            <a:endParaRPr sz="1800" b="1" i="0" u="none" strike="noStrike" cap="none">
              <a:solidFill>
                <a:schemeClr val="lt2"/>
              </a:solidFill>
              <a:latin typeface="Rajdhani"/>
              <a:ea typeface="Rajdhani"/>
              <a:cs typeface="Rajdhani"/>
              <a:sym typeface="Rajdhani"/>
            </a:endParaRPr>
          </a:p>
        </p:txBody>
      </p:sp>
      <p:sp>
        <p:nvSpPr>
          <p:cNvPr id="292" name="Google Shape;292;p1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graphicFrame>
        <p:nvGraphicFramePr>
          <p:cNvPr id="299" name="Google Shape;299;p13"/>
          <p:cNvGraphicFramePr/>
          <p:nvPr/>
        </p:nvGraphicFramePr>
        <p:xfrm>
          <a:off x="5831350" y="2094975"/>
          <a:ext cx="2648500" cy="2108500"/>
        </p:xfrm>
        <a:graphic>
          <a:graphicData uri="http://schemas.openxmlformats.org/drawingml/2006/table">
            <a:tbl>
              <a:tblPr>
                <a:noFill/>
                <a:tableStyleId>{D64D8123-145F-491B-9DC2-29AE73FA479F}</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3</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4</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0" name="Google Shape;300;p13"/>
          <p:cNvSpPr txBox="1">
            <a:spLocks noGrp="1"/>
          </p:cNvSpPr>
          <p:nvPr>
            <p:ph type="title" idx="5"/>
          </p:nvPr>
        </p:nvSpPr>
        <p:spPr>
          <a:xfrm>
            <a:off x="55887" y="255782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Confusion</a:t>
            </a:r>
            <a:endParaRPr>
              <a:latin typeface="Arial"/>
              <a:ea typeface="Arial"/>
              <a:cs typeface="Arial"/>
              <a:sym typeface="Arial"/>
            </a:endParaRPr>
          </a:p>
          <a:p>
            <a:pPr marL="0" lvl="0" indent="0" algn="l" rtl="0">
              <a:lnSpc>
                <a:spcPct val="100000"/>
              </a:lnSpc>
              <a:spcBef>
                <a:spcPts val="0"/>
              </a:spcBef>
              <a:spcAft>
                <a:spcPts val="0"/>
              </a:spcAft>
              <a:buSzPts val="1400"/>
              <a:buNone/>
            </a:pPr>
            <a:r>
              <a:rPr lang="en">
                <a:latin typeface="Arial"/>
                <a:ea typeface="Arial"/>
                <a:cs typeface="Arial"/>
                <a:sym typeface="Arial"/>
              </a:rPr>
              <a:t>   Matrix</a:t>
            </a:r>
            <a:endParaRPr>
              <a:latin typeface="Arial"/>
              <a:ea typeface="Arial"/>
              <a:cs typeface="Arial"/>
              <a:sym typeface="Arial"/>
            </a:endParaRPr>
          </a:p>
        </p:txBody>
      </p:sp>
      <p:cxnSp>
        <p:nvCxnSpPr>
          <p:cNvPr id="301" name="Google Shape;301;p13"/>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03" name="Google Shape;303;p13"/>
          <p:cNvSpPr txBox="1"/>
          <p:nvPr/>
        </p:nvSpPr>
        <p:spPr>
          <a:xfrm>
            <a:off x="1595175" y="2340900"/>
            <a:ext cx="3664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y_true: [4, 4, 3, 4, 4, 4, 1, 1, 2, 1]</a:t>
            </a:r>
            <a:endParaRPr sz="1800" b="0" i="0" u="none" strike="noStrike" cap="none">
              <a:solidFill>
                <a:schemeClr val="lt2"/>
              </a:solidFill>
              <a:latin typeface="Arial"/>
              <a:ea typeface="Arial"/>
              <a:cs typeface="Arial"/>
              <a:sym typeface="Arial"/>
            </a:endParaRPr>
          </a:p>
        </p:txBody>
      </p:sp>
      <p:sp>
        <p:nvSpPr>
          <p:cNvPr id="304" name="Google Shape;304;p13"/>
          <p:cNvSpPr txBox="1"/>
          <p:nvPr/>
        </p:nvSpPr>
        <p:spPr>
          <a:xfrm>
            <a:off x="1595163" y="3048525"/>
            <a:ext cx="3664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y_pre:  [0, 2, 1, 0, 0, 0, 1, 1, 2, 1]</a:t>
            </a:r>
            <a:endParaRPr sz="1800" b="0" i="0" u="none" strike="noStrike" cap="none">
              <a:solidFill>
                <a:schemeClr val="lt2"/>
              </a:solidFill>
              <a:latin typeface="Arial"/>
              <a:ea typeface="Arial"/>
              <a:cs typeface="Arial"/>
              <a:sym typeface="Arial"/>
            </a:endParaRPr>
          </a:p>
        </p:txBody>
      </p:sp>
      <p:cxnSp>
        <p:nvCxnSpPr>
          <p:cNvPr id="305" name="Google Shape;305;p13"/>
          <p:cNvCxnSpPr/>
          <p:nvPr/>
        </p:nvCxnSpPr>
        <p:spPr>
          <a:xfrm rot="10800000">
            <a:off x="5133901" y="3106675"/>
            <a:ext cx="421800" cy="600"/>
          </a:xfrm>
          <a:prstGeom prst="straightConnector1">
            <a:avLst/>
          </a:prstGeom>
          <a:noFill/>
          <a:ln w="19050" cap="flat" cmpd="sng">
            <a:solidFill>
              <a:srgbClr val="F2F2F2"/>
            </a:solidFill>
            <a:prstDash val="solid"/>
            <a:round/>
            <a:headEnd type="stealth" w="med" len="med"/>
            <a:tailEnd type="none" w="sm" len="sm"/>
          </a:ln>
        </p:spPr>
      </p:cxnSp>
      <p:sp>
        <p:nvSpPr>
          <p:cNvPr id="306" name="Google Shape;306;p13"/>
          <p:cNvSpPr txBox="1"/>
          <p:nvPr/>
        </p:nvSpPr>
        <p:spPr>
          <a:xfrm>
            <a:off x="6591000" y="4203475"/>
            <a:ext cx="1129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F2F2F2"/>
                </a:solidFill>
                <a:latin typeface="Arial"/>
                <a:ea typeface="Arial"/>
                <a:cs typeface="Arial"/>
                <a:sym typeface="Arial"/>
              </a:rPr>
              <a:t>O matrix</a:t>
            </a:r>
            <a:endParaRPr sz="1800" b="0" i="1" u="none" strike="noStrike" cap="none">
              <a:solidFill>
                <a:srgbClr val="F2F2F2"/>
              </a:solidFill>
              <a:latin typeface="Arial"/>
              <a:ea typeface="Arial"/>
              <a:cs typeface="Arial"/>
              <a:sym typeface="Arial"/>
            </a:endParaRPr>
          </a:p>
        </p:txBody>
      </p:sp>
      <p:sp>
        <p:nvSpPr>
          <p:cNvPr id="307" name="Google Shape;307;p1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sp>
        <p:nvSpPr>
          <p:cNvPr id="308" name="Google Shape;308;p13"/>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14" name="Google Shape;277;p12">
            <a:extLst>
              <a:ext uri="{FF2B5EF4-FFF2-40B4-BE49-F238E27FC236}">
                <a16:creationId xmlns:a16="http://schemas.microsoft.com/office/drawing/2014/main" id="{EF4E241A-276A-4DFE-957E-5ED1D1B85CF3}"/>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86;p12">
            <a:extLst>
              <a:ext uri="{FF2B5EF4-FFF2-40B4-BE49-F238E27FC236}">
                <a16:creationId xmlns:a16="http://schemas.microsoft.com/office/drawing/2014/main" id="{5EBBA926-A802-43CD-B737-6622035BC7AB}"/>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par>
                                <p:cTn id="8" presetID="10" presetClass="entr" presetSubtype="0"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Effect transition="in" filter="fade">
                                      <p:cBhvr>
                                        <p:cTn id="10" dur="500"/>
                                        <p:tgtEl>
                                          <p:spTgt spid="305"/>
                                        </p:tgtEl>
                                      </p:cBhvr>
                                    </p:animEffect>
                                  </p:childTnLst>
                                </p:cTn>
                              </p:par>
                              <p:par>
                                <p:cTn id="11" presetID="10" presetClass="entr" presetSubtype="0" fill="hold" nodeType="withEffect">
                                  <p:stCondLst>
                                    <p:cond delay="0"/>
                                  </p:stCondLst>
                                  <p:childTnLst>
                                    <p:set>
                                      <p:cBhvr>
                                        <p:cTn id="12" dur="1" fill="hold">
                                          <p:stCondLst>
                                            <p:cond delay="0"/>
                                          </p:stCondLst>
                                        </p:cTn>
                                        <p:tgtEl>
                                          <p:spTgt spid="306"/>
                                        </p:tgtEl>
                                        <p:attrNameLst>
                                          <p:attrName>style.visibility</p:attrName>
                                        </p:attrNameLst>
                                      </p:cBhvr>
                                      <p:to>
                                        <p:strVal val="visible"/>
                                      </p:to>
                                    </p:set>
                                    <p:animEffect transition="in" filter="fade">
                                      <p:cBhvr>
                                        <p:cTn id="13"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
        <p:cNvGrpSpPr/>
        <p:nvPr/>
      </p:nvGrpSpPr>
      <p:grpSpPr>
        <a:xfrm>
          <a:off x="0" y="0"/>
          <a:ext cx="0" cy="0"/>
          <a:chOff x="0" y="0"/>
          <a:chExt cx="0" cy="0"/>
        </a:xfrm>
      </p:grpSpPr>
      <p:graphicFrame>
        <p:nvGraphicFramePr>
          <p:cNvPr id="379" name="Google Shape;379;p16"/>
          <p:cNvGraphicFramePr/>
          <p:nvPr/>
        </p:nvGraphicFramePr>
        <p:xfrm>
          <a:off x="6013675" y="1848125"/>
          <a:ext cx="2648500" cy="2108500"/>
        </p:xfrm>
        <a:graphic>
          <a:graphicData uri="http://schemas.openxmlformats.org/drawingml/2006/table">
            <a:tbl>
              <a:tblPr>
                <a:noFill/>
                <a:tableStyleId>{D64D8123-145F-491B-9DC2-29AE73FA479F}</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0.3</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0.4</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82" name="Google Shape;382;p16"/>
          <p:cNvGraphicFramePr/>
          <p:nvPr/>
        </p:nvGraphicFramePr>
        <p:xfrm>
          <a:off x="1981225" y="1848125"/>
          <a:ext cx="2648500" cy="2108500"/>
        </p:xfrm>
        <a:graphic>
          <a:graphicData uri="http://schemas.openxmlformats.org/drawingml/2006/table">
            <a:tbl>
              <a:tblPr>
                <a:noFill/>
                <a:tableStyleId>{D64D8123-145F-491B-9DC2-29AE73FA479F}</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3</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4</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383" name="Google Shape;383;p16"/>
          <p:cNvCxnSpPr>
            <a:cxnSpLocks/>
            <a:endCxn id="379" idx="1"/>
          </p:cNvCxnSpPr>
          <p:nvPr/>
        </p:nvCxnSpPr>
        <p:spPr>
          <a:xfrm>
            <a:off x="4635600" y="2900566"/>
            <a:ext cx="1378075" cy="1809"/>
          </a:xfrm>
          <a:prstGeom prst="straightConnector1">
            <a:avLst/>
          </a:prstGeom>
          <a:noFill/>
          <a:ln w="28575" cap="flat" cmpd="sng">
            <a:solidFill>
              <a:srgbClr val="F2F2F2"/>
            </a:solidFill>
            <a:prstDash val="solid"/>
            <a:round/>
            <a:headEnd type="none" w="sm" len="sm"/>
            <a:tailEnd type="triangle" w="med" len="med"/>
          </a:ln>
        </p:spPr>
      </p:cxnSp>
      <p:sp>
        <p:nvSpPr>
          <p:cNvPr id="384" name="Google Shape;384;p16"/>
          <p:cNvSpPr txBox="1"/>
          <p:nvPr/>
        </p:nvSpPr>
        <p:spPr>
          <a:xfrm>
            <a:off x="4729350" y="2557825"/>
            <a:ext cx="1230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O = O/O.sum()</a:t>
            </a:r>
            <a:endParaRPr sz="1200" b="0" i="0" u="none" strike="noStrike" cap="none">
              <a:solidFill>
                <a:schemeClr val="lt2"/>
              </a:solidFill>
              <a:latin typeface="Arial"/>
              <a:ea typeface="Arial"/>
              <a:cs typeface="Arial"/>
              <a:sym typeface="Arial"/>
            </a:endParaRPr>
          </a:p>
        </p:txBody>
      </p:sp>
      <p:sp>
        <p:nvSpPr>
          <p:cNvPr id="385" name="Google Shape;385;p16"/>
          <p:cNvSpPr txBox="1"/>
          <p:nvPr/>
        </p:nvSpPr>
        <p:spPr>
          <a:xfrm>
            <a:off x="2628425" y="4025950"/>
            <a:ext cx="1418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lt2"/>
                </a:solidFill>
                <a:latin typeface="Arial"/>
                <a:ea typeface="Arial"/>
                <a:cs typeface="Arial"/>
                <a:sym typeface="Arial"/>
              </a:rPr>
              <a:t>O matrix</a:t>
            </a:r>
            <a:endParaRPr sz="1800" b="0" i="1" u="none" strike="noStrike" cap="none">
              <a:solidFill>
                <a:schemeClr val="lt2"/>
              </a:solidFill>
              <a:latin typeface="Arial"/>
              <a:ea typeface="Arial"/>
              <a:cs typeface="Arial"/>
              <a:sym typeface="Arial"/>
            </a:endParaRPr>
          </a:p>
        </p:txBody>
      </p:sp>
      <p:sp>
        <p:nvSpPr>
          <p:cNvPr id="386" name="Google Shape;386;p16"/>
          <p:cNvSpPr txBox="1"/>
          <p:nvPr/>
        </p:nvSpPr>
        <p:spPr>
          <a:xfrm>
            <a:off x="6232800" y="4025950"/>
            <a:ext cx="2291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lt2"/>
                </a:solidFill>
                <a:latin typeface="Arial"/>
                <a:ea typeface="Arial"/>
                <a:cs typeface="Arial"/>
                <a:sym typeface="Arial"/>
              </a:rPr>
              <a:t>O matrix normalize</a:t>
            </a:r>
            <a:endParaRPr sz="1800" b="0" i="1" u="none" strike="noStrike" cap="none">
              <a:solidFill>
                <a:schemeClr val="lt2"/>
              </a:solidFill>
              <a:latin typeface="Arial"/>
              <a:ea typeface="Arial"/>
              <a:cs typeface="Arial"/>
              <a:sym typeface="Arial"/>
            </a:endParaRPr>
          </a:p>
        </p:txBody>
      </p:sp>
      <p:sp>
        <p:nvSpPr>
          <p:cNvPr id="393" name="Google Shape;393;p1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
        <p:nvSpPr>
          <p:cNvPr id="394" name="Google Shape;394;p16"/>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34" name="Google Shape;300;p13">
            <a:extLst>
              <a:ext uri="{FF2B5EF4-FFF2-40B4-BE49-F238E27FC236}">
                <a16:creationId xmlns:a16="http://schemas.microsoft.com/office/drawing/2014/main" id="{55B22281-2BA0-476F-A9D5-893546B3C35F}"/>
              </a:ext>
            </a:extLst>
          </p:cNvPr>
          <p:cNvSpPr txBox="1">
            <a:spLocks/>
          </p:cNvSpPr>
          <p:nvPr/>
        </p:nvSpPr>
        <p:spPr>
          <a:xfrm>
            <a:off x="55887" y="2557825"/>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l"/>
            <a:r>
              <a:rPr lang="en-US">
                <a:latin typeface="Arial"/>
                <a:ea typeface="Arial"/>
                <a:cs typeface="Arial"/>
                <a:sym typeface="Arial"/>
              </a:rPr>
              <a:t>Confusion</a:t>
            </a:r>
          </a:p>
          <a:p>
            <a:pPr algn="l"/>
            <a:r>
              <a:rPr lang="en-US">
                <a:latin typeface="Arial"/>
                <a:ea typeface="Arial"/>
                <a:cs typeface="Arial"/>
                <a:sym typeface="Arial"/>
              </a:rPr>
              <a:t>   Matrix</a:t>
            </a:r>
          </a:p>
        </p:txBody>
      </p:sp>
      <p:cxnSp>
        <p:nvCxnSpPr>
          <p:cNvPr id="35" name="Google Shape;301;p13">
            <a:extLst>
              <a:ext uri="{FF2B5EF4-FFF2-40B4-BE49-F238E27FC236}">
                <a16:creationId xmlns:a16="http://schemas.microsoft.com/office/drawing/2014/main" id="{A45649F9-D88E-4870-845C-A0C71E6CA491}"/>
              </a:ext>
            </a:extLst>
          </p:cNvPr>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8" name="Google Shape;277;p12">
            <a:extLst>
              <a:ext uri="{FF2B5EF4-FFF2-40B4-BE49-F238E27FC236}">
                <a16:creationId xmlns:a16="http://schemas.microsoft.com/office/drawing/2014/main" id="{D1765531-059E-49E7-8E2B-4E955358EB2B}"/>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86;p12">
            <a:extLst>
              <a:ext uri="{FF2B5EF4-FFF2-40B4-BE49-F238E27FC236}">
                <a16:creationId xmlns:a16="http://schemas.microsoft.com/office/drawing/2014/main" id="{E5DEF44F-4301-4F7E-9FFF-0D62CE2594AB}"/>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500"/>
                                        <p:tgtEl>
                                          <p:spTgt spid="382"/>
                                        </p:tgtEl>
                                      </p:cBhvr>
                                    </p:animEffect>
                                  </p:childTnLst>
                                </p:cTn>
                              </p:par>
                              <p:par>
                                <p:cTn id="11" presetID="10" presetClass="entr" presetSubtype="0" fill="hold" nodeType="withEffect">
                                  <p:stCondLst>
                                    <p:cond delay="0"/>
                                  </p:stCondLst>
                                  <p:childTnLst>
                                    <p:set>
                                      <p:cBhvr>
                                        <p:cTn id="12" dur="1" fill="hold">
                                          <p:stCondLst>
                                            <p:cond delay="0"/>
                                          </p:stCondLst>
                                        </p:cTn>
                                        <p:tgtEl>
                                          <p:spTgt spid="383"/>
                                        </p:tgtEl>
                                        <p:attrNameLst>
                                          <p:attrName>style.visibility</p:attrName>
                                        </p:attrNameLst>
                                      </p:cBhvr>
                                      <p:to>
                                        <p:strVal val="visible"/>
                                      </p:to>
                                    </p:set>
                                    <p:animEffect transition="in" filter="fade">
                                      <p:cBhvr>
                                        <p:cTn id="13" dur="500"/>
                                        <p:tgtEl>
                                          <p:spTgt spid="38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4"/>
                                        </p:tgtEl>
                                        <p:attrNameLst>
                                          <p:attrName>style.visibility</p:attrName>
                                        </p:attrNameLst>
                                      </p:cBhvr>
                                      <p:to>
                                        <p:strVal val="visible"/>
                                      </p:to>
                                    </p:set>
                                    <p:animEffect transition="in" filter="fade">
                                      <p:cBhvr>
                                        <p:cTn id="16" dur="500"/>
                                        <p:tgtEl>
                                          <p:spTgt spid="3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5"/>
                                        </p:tgtEl>
                                        <p:attrNameLst>
                                          <p:attrName>style.visibility</p:attrName>
                                        </p:attrNameLst>
                                      </p:cBhvr>
                                      <p:to>
                                        <p:strVal val="visible"/>
                                      </p:to>
                                    </p:set>
                                    <p:animEffect transition="in" filter="fade">
                                      <p:cBhvr>
                                        <p:cTn id="19" dur="500"/>
                                        <p:tgtEl>
                                          <p:spTgt spid="3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6"/>
                                        </p:tgtEl>
                                        <p:attrNameLst>
                                          <p:attrName>style.visibility</p:attrName>
                                        </p:attrNameLst>
                                      </p:cBhvr>
                                      <p:to>
                                        <p:strVal val="visible"/>
                                      </p:to>
                                    </p:set>
                                    <p:animEffect transition="in" filter="fade">
                                      <p:cBhvr>
                                        <p:cTn id="22"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p:bldP spid="385" grpId="0"/>
      <p:bldP spid="38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52" name="Google Shape;352;p15"/>
          <p:cNvSpPr txBox="1">
            <a:spLocks noGrp="1"/>
          </p:cNvSpPr>
          <p:nvPr>
            <p:ph type="title" idx="5"/>
          </p:nvPr>
        </p:nvSpPr>
        <p:spPr>
          <a:xfrm>
            <a:off x="-81463" y="255782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Expected value</a:t>
            </a:r>
            <a:endParaRPr>
              <a:latin typeface="Arial"/>
              <a:ea typeface="Arial"/>
              <a:cs typeface="Arial"/>
              <a:sym typeface="Arial"/>
            </a:endParaRPr>
          </a:p>
        </p:txBody>
      </p:sp>
      <p:cxnSp>
        <p:nvCxnSpPr>
          <p:cNvPr id="353" name="Google Shape;353;p15"/>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54" name="Google Shape;354;p15"/>
          <p:cNvSpPr txBox="1"/>
          <p:nvPr/>
        </p:nvSpPr>
        <p:spPr>
          <a:xfrm>
            <a:off x="1526500" y="1528763"/>
            <a:ext cx="3664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y_true: [4, 4, 3, 4, 4, 4, 1, 1, 2, 1]</a:t>
            </a:r>
            <a:endParaRPr sz="18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y_pre:  [0, 2, 1, 0, 0, 0, 1, 1, 2, 1]</a:t>
            </a:r>
            <a:endParaRPr sz="1800" b="0" i="0" u="none" strike="noStrike" cap="none">
              <a:solidFill>
                <a:schemeClr val="lt2"/>
              </a:solidFill>
              <a:latin typeface="Arial"/>
              <a:ea typeface="Arial"/>
              <a:cs typeface="Arial"/>
              <a:sym typeface="Arial"/>
            </a:endParaRPr>
          </a:p>
        </p:txBody>
      </p:sp>
      <p:graphicFrame>
        <p:nvGraphicFramePr>
          <p:cNvPr id="355" name="Google Shape;355;p15"/>
          <p:cNvGraphicFramePr/>
          <p:nvPr/>
        </p:nvGraphicFramePr>
        <p:xfrm>
          <a:off x="5259375" y="1848125"/>
          <a:ext cx="3713150" cy="2285850"/>
        </p:xfrm>
        <a:graphic>
          <a:graphicData uri="http://schemas.openxmlformats.org/drawingml/2006/table">
            <a:tbl>
              <a:tblPr>
                <a:noFill/>
                <a:tableStyleId>{D64D8123-145F-491B-9DC2-29AE73FA479F}</a:tableStyleId>
              </a:tblPr>
              <a:tblGrid>
                <a:gridCol w="733950">
                  <a:extLst>
                    <a:ext uri="{9D8B030D-6E8A-4147-A177-3AD203B41FA5}">
                      <a16:colId xmlns:a16="http://schemas.microsoft.com/office/drawing/2014/main" val="20000"/>
                    </a:ext>
                  </a:extLst>
                </a:gridCol>
                <a:gridCol w="729000">
                  <a:extLst>
                    <a:ext uri="{9D8B030D-6E8A-4147-A177-3AD203B41FA5}">
                      <a16:colId xmlns:a16="http://schemas.microsoft.com/office/drawing/2014/main" val="20001"/>
                    </a:ext>
                  </a:extLst>
                </a:gridCol>
                <a:gridCol w="770100">
                  <a:extLst>
                    <a:ext uri="{9D8B030D-6E8A-4147-A177-3AD203B41FA5}">
                      <a16:colId xmlns:a16="http://schemas.microsoft.com/office/drawing/2014/main" val="20002"/>
                    </a:ext>
                  </a:extLst>
                </a:gridCol>
                <a:gridCol w="738600">
                  <a:extLst>
                    <a:ext uri="{9D8B030D-6E8A-4147-A177-3AD203B41FA5}">
                      <a16:colId xmlns:a16="http://schemas.microsoft.com/office/drawing/2014/main" val="20003"/>
                    </a:ext>
                  </a:extLst>
                </a:gridCol>
                <a:gridCol w="7415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12</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12</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6</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4</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4</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2</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4</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4</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2</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20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20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10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chemeClr val="lt2"/>
                          </a:solidFill>
                        </a:rPr>
                        <a:t>0</a:t>
                      </a:r>
                      <a:endParaRPr sz="18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56" name="Google Shape;356;p15"/>
          <p:cNvSpPr txBox="1"/>
          <p:nvPr/>
        </p:nvSpPr>
        <p:spPr>
          <a:xfrm>
            <a:off x="1526488" y="2671513"/>
            <a:ext cx="36642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Histogram:</a:t>
            </a:r>
            <a:endParaRPr sz="18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h_true: [0, 3, 1, 1, 5]</a:t>
            </a:r>
            <a:endParaRPr sz="18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h_pre: [4, 4, 2, 0, 0] </a:t>
            </a:r>
            <a:endParaRPr sz="1800" b="0" i="0" u="none" strike="noStrike" cap="none">
              <a:solidFill>
                <a:schemeClr val="lt2"/>
              </a:solidFill>
              <a:latin typeface="Arial"/>
              <a:ea typeface="Arial"/>
              <a:cs typeface="Arial"/>
              <a:sym typeface="Arial"/>
            </a:endParaRPr>
          </a:p>
        </p:txBody>
      </p:sp>
      <p:sp>
        <p:nvSpPr>
          <p:cNvPr id="357" name="Google Shape;357;p15"/>
          <p:cNvSpPr txBox="1"/>
          <p:nvPr/>
        </p:nvSpPr>
        <p:spPr>
          <a:xfrm>
            <a:off x="1526488" y="4000138"/>
            <a:ext cx="3664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 = h_true.T * h_pre</a:t>
            </a:r>
            <a:endParaRPr sz="1800" b="0" i="0" u="none" strike="noStrike" cap="none">
              <a:solidFill>
                <a:schemeClr val="lt2"/>
              </a:solidFill>
              <a:latin typeface="Arial"/>
              <a:ea typeface="Arial"/>
              <a:cs typeface="Arial"/>
              <a:sym typeface="Arial"/>
            </a:endParaRPr>
          </a:p>
        </p:txBody>
      </p:sp>
      <p:sp>
        <p:nvSpPr>
          <p:cNvPr id="358" name="Google Shape;358;p15"/>
          <p:cNvSpPr txBox="1">
            <a:spLocks noGrp="1"/>
          </p:cNvSpPr>
          <p:nvPr>
            <p:ph type="title" idx="5"/>
          </p:nvPr>
        </p:nvSpPr>
        <p:spPr>
          <a:xfrm>
            <a:off x="6441087" y="4000150"/>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b="0" i="1">
                <a:latin typeface="Arial"/>
                <a:ea typeface="Arial"/>
                <a:cs typeface="Arial"/>
                <a:sym typeface="Arial"/>
              </a:rPr>
              <a:t>E Matrix</a:t>
            </a:r>
            <a:endParaRPr b="0" i="1">
              <a:latin typeface="Arial"/>
              <a:ea typeface="Arial"/>
              <a:cs typeface="Arial"/>
              <a:sym typeface="Arial"/>
            </a:endParaRPr>
          </a:p>
        </p:txBody>
      </p:sp>
      <p:sp>
        <p:nvSpPr>
          <p:cNvPr id="359" name="Google Shape;359;p1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360" name="Google Shape;360;p15"/>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22" name="Google Shape;277;p12">
            <a:extLst>
              <a:ext uri="{FF2B5EF4-FFF2-40B4-BE49-F238E27FC236}">
                <a16:creationId xmlns:a16="http://schemas.microsoft.com/office/drawing/2014/main" id="{3BA23EFF-F6FC-4C53-96BA-BA0F657C1604}"/>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78;p12">
            <a:extLst>
              <a:ext uri="{FF2B5EF4-FFF2-40B4-BE49-F238E27FC236}">
                <a16:creationId xmlns:a16="http://schemas.microsoft.com/office/drawing/2014/main" id="{E796F547-362D-487E-9880-C6E588239AF4}"/>
              </a:ext>
            </a:extLst>
          </p:cNvPr>
          <p:cNvSpPr/>
          <p:nvPr/>
        </p:nvSpPr>
        <p:spPr>
          <a:xfrm>
            <a:off x="34373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 name="Google Shape;282;p12">
            <a:extLst>
              <a:ext uri="{FF2B5EF4-FFF2-40B4-BE49-F238E27FC236}">
                <a16:creationId xmlns:a16="http://schemas.microsoft.com/office/drawing/2014/main" id="{B5018B43-E0DE-45CA-B81B-D1127AC5FBCA}"/>
              </a:ext>
            </a:extLst>
          </p:cNvPr>
          <p:cNvCxnSpPr>
            <a:cxnSpLocks/>
            <a:stCxn id="22" idx="6"/>
            <a:endCxn id="23" idx="2"/>
          </p:cNvCxnSpPr>
          <p:nvPr/>
        </p:nvCxnSpPr>
        <p:spPr>
          <a:xfrm>
            <a:off x="2464301" y="1034575"/>
            <a:ext cx="972900" cy="0"/>
          </a:xfrm>
          <a:prstGeom prst="straightConnector1">
            <a:avLst/>
          </a:prstGeom>
          <a:noFill/>
          <a:ln w="19050" cap="flat" cmpd="sng">
            <a:solidFill>
              <a:schemeClr val="lt2"/>
            </a:solidFill>
            <a:prstDash val="solid"/>
            <a:round/>
            <a:headEnd type="none" w="sm" len="sm"/>
            <a:tailEnd type="none" w="sm" len="sm"/>
          </a:ln>
        </p:spPr>
      </p:cxnSp>
      <p:sp>
        <p:nvSpPr>
          <p:cNvPr id="29" name="Google Shape;286;p12">
            <a:extLst>
              <a:ext uri="{FF2B5EF4-FFF2-40B4-BE49-F238E27FC236}">
                <a16:creationId xmlns:a16="http://schemas.microsoft.com/office/drawing/2014/main" id="{8D56AFA2-4A2E-454C-97D2-36112CB6DEBD}"/>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
        <p:nvSpPr>
          <p:cNvPr id="30" name="Google Shape;287;p12">
            <a:extLst>
              <a:ext uri="{FF2B5EF4-FFF2-40B4-BE49-F238E27FC236}">
                <a16:creationId xmlns:a16="http://schemas.microsoft.com/office/drawing/2014/main" id="{18096703-64E2-4BE1-A203-F14E118CA0F4}"/>
              </a:ext>
            </a:extLst>
          </p:cNvPr>
          <p:cNvSpPr txBox="1"/>
          <p:nvPr/>
        </p:nvSpPr>
        <p:spPr>
          <a:xfrm>
            <a:off x="35569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a:t>
            </a:r>
            <a:endParaRPr sz="14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fade">
                                      <p:cBhvr>
                                        <p:cTn id="10" dur="500"/>
                                        <p:tgtEl>
                                          <p:spTgt spid="356"/>
                                        </p:tgtEl>
                                      </p:cBhvr>
                                    </p:animEffect>
                                  </p:childTnLst>
                                </p:cTn>
                              </p:par>
                              <p:par>
                                <p:cTn id="11" presetID="10" presetClass="entr" presetSubtype="0" fill="hold" nodeType="withEffect">
                                  <p:stCondLst>
                                    <p:cond delay="0"/>
                                  </p:stCondLst>
                                  <p:childTnLst>
                                    <p:set>
                                      <p:cBhvr>
                                        <p:cTn id="12" dur="1" fill="hold">
                                          <p:stCondLst>
                                            <p:cond delay="0"/>
                                          </p:stCondLst>
                                        </p:cTn>
                                        <p:tgtEl>
                                          <p:spTgt spid="357"/>
                                        </p:tgtEl>
                                        <p:attrNameLst>
                                          <p:attrName>style.visibility</p:attrName>
                                        </p:attrNameLst>
                                      </p:cBhvr>
                                      <p:to>
                                        <p:strVal val="visible"/>
                                      </p:to>
                                    </p:set>
                                    <p:animEffect transition="in" filter="fade">
                                      <p:cBhvr>
                                        <p:cTn id="13" dur="500"/>
                                        <p:tgtEl>
                                          <p:spTgt spid="3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5"/>
                                        </p:tgtEl>
                                        <p:attrNameLst>
                                          <p:attrName>style.visibility</p:attrName>
                                        </p:attrNameLst>
                                      </p:cBhvr>
                                      <p:to>
                                        <p:strVal val="visible"/>
                                      </p:to>
                                    </p:set>
                                    <p:animEffect transition="in" filter="fade">
                                      <p:cBhvr>
                                        <p:cTn id="27" dur="500"/>
                                        <p:tgtEl>
                                          <p:spTgt spid="355"/>
                                        </p:tgtEl>
                                      </p:cBhvr>
                                    </p:animEffect>
                                  </p:childTnLst>
                                </p:cTn>
                              </p:par>
                              <p:par>
                                <p:cTn id="28" presetID="10" presetClass="entr" presetSubtype="0" fill="hold" nodeType="withEffect">
                                  <p:stCondLst>
                                    <p:cond delay="0"/>
                                  </p:stCondLst>
                                  <p:childTnLst>
                                    <p:set>
                                      <p:cBhvr>
                                        <p:cTn id="29" dur="1" fill="hold">
                                          <p:stCondLst>
                                            <p:cond delay="0"/>
                                          </p:stCondLst>
                                        </p:cTn>
                                        <p:tgtEl>
                                          <p:spTgt spid="358"/>
                                        </p:tgtEl>
                                        <p:attrNameLst>
                                          <p:attrName>style.visibility</p:attrName>
                                        </p:attrNameLst>
                                      </p:cBhvr>
                                      <p:to>
                                        <p:strVal val="visible"/>
                                      </p:to>
                                    </p:set>
                                    <p:animEffect transition="in" filter="fade">
                                      <p:cBhvr>
                                        <p:cTn id="30"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92" name="Google Shape;392;p16"/>
          <p:cNvSpPr txBox="1"/>
          <p:nvPr/>
        </p:nvSpPr>
        <p:spPr>
          <a:xfrm>
            <a:off x="6232800" y="4025950"/>
            <a:ext cx="2291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lt2"/>
                </a:solidFill>
                <a:latin typeface="Arial"/>
                <a:ea typeface="Arial"/>
                <a:cs typeface="Arial"/>
                <a:sym typeface="Arial"/>
              </a:rPr>
              <a:t>E matrix normalize</a:t>
            </a:r>
            <a:endParaRPr sz="1800" b="0" i="1" u="none" strike="noStrike" cap="none">
              <a:solidFill>
                <a:schemeClr val="lt2"/>
              </a:solidFill>
              <a:latin typeface="Arial"/>
              <a:ea typeface="Arial"/>
              <a:cs typeface="Arial"/>
              <a:sym typeface="Arial"/>
            </a:endParaRPr>
          </a:p>
        </p:txBody>
      </p:sp>
      <p:sp>
        <p:nvSpPr>
          <p:cNvPr id="391" name="Google Shape;391;p16"/>
          <p:cNvSpPr txBox="1"/>
          <p:nvPr/>
        </p:nvSpPr>
        <p:spPr>
          <a:xfrm>
            <a:off x="2628425" y="4025950"/>
            <a:ext cx="1418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lt2"/>
                </a:solidFill>
                <a:latin typeface="Arial"/>
                <a:ea typeface="Arial"/>
                <a:cs typeface="Arial"/>
                <a:sym typeface="Arial"/>
              </a:rPr>
              <a:t>E matrix</a:t>
            </a:r>
            <a:endParaRPr sz="1800" b="0" i="1" u="none" strike="noStrike" cap="none">
              <a:solidFill>
                <a:schemeClr val="lt2"/>
              </a:solidFill>
              <a:latin typeface="Arial"/>
              <a:ea typeface="Arial"/>
              <a:cs typeface="Arial"/>
              <a:sym typeface="Arial"/>
            </a:endParaRPr>
          </a:p>
        </p:txBody>
      </p:sp>
      <p:sp>
        <p:nvSpPr>
          <p:cNvPr id="390" name="Google Shape;390;p16"/>
          <p:cNvSpPr txBox="1"/>
          <p:nvPr/>
        </p:nvSpPr>
        <p:spPr>
          <a:xfrm>
            <a:off x="4729350" y="2557825"/>
            <a:ext cx="1230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E = E/E.sum()</a:t>
            </a:r>
            <a:endParaRPr sz="1200" b="0" i="0" u="none" strike="noStrike" cap="none">
              <a:solidFill>
                <a:schemeClr val="lt2"/>
              </a:solidFill>
              <a:latin typeface="Arial"/>
              <a:ea typeface="Arial"/>
              <a:cs typeface="Arial"/>
              <a:sym typeface="Arial"/>
            </a:endParaRPr>
          </a:p>
        </p:txBody>
      </p:sp>
      <p:graphicFrame>
        <p:nvGraphicFramePr>
          <p:cNvPr id="379" name="Google Shape;379;p16"/>
          <p:cNvGraphicFramePr/>
          <p:nvPr/>
        </p:nvGraphicFramePr>
        <p:xfrm>
          <a:off x="6013675" y="1848125"/>
          <a:ext cx="2648500" cy="2108500"/>
        </p:xfrm>
        <a:graphic>
          <a:graphicData uri="http://schemas.openxmlformats.org/drawingml/2006/table">
            <a:tbl>
              <a:tblPr>
                <a:noFill/>
                <a:tableStyleId>{D64D8123-145F-491B-9DC2-29AE73FA479F}</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0.3</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0.4</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82" name="Google Shape;382;p16"/>
          <p:cNvGraphicFramePr/>
          <p:nvPr/>
        </p:nvGraphicFramePr>
        <p:xfrm>
          <a:off x="1981225" y="1848125"/>
          <a:ext cx="2648500" cy="2108500"/>
        </p:xfrm>
        <a:graphic>
          <a:graphicData uri="http://schemas.openxmlformats.org/drawingml/2006/table">
            <a:tbl>
              <a:tblPr>
                <a:noFill/>
                <a:tableStyleId>{D64D8123-145F-491B-9DC2-29AE73FA479F}</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3</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4</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383" name="Google Shape;383;p16"/>
          <p:cNvCxnSpPr/>
          <p:nvPr/>
        </p:nvCxnSpPr>
        <p:spPr>
          <a:xfrm>
            <a:off x="4635600" y="2900566"/>
            <a:ext cx="1418400" cy="3600"/>
          </a:xfrm>
          <a:prstGeom prst="straightConnector1">
            <a:avLst/>
          </a:prstGeom>
          <a:noFill/>
          <a:ln w="28575" cap="flat" cmpd="sng">
            <a:solidFill>
              <a:srgbClr val="F2F2F2"/>
            </a:solidFill>
            <a:prstDash val="solid"/>
            <a:round/>
            <a:headEnd type="none" w="sm" len="sm"/>
            <a:tailEnd type="triangle" w="med" len="med"/>
          </a:ln>
        </p:spPr>
      </p:cxnSp>
      <p:cxnSp>
        <p:nvCxnSpPr>
          <p:cNvPr id="389" name="Google Shape;389;p16"/>
          <p:cNvCxnSpPr/>
          <p:nvPr/>
        </p:nvCxnSpPr>
        <p:spPr>
          <a:xfrm>
            <a:off x="4635600" y="2900566"/>
            <a:ext cx="1418400" cy="3600"/>
          </a:xfrm>
          <a:prstGeom prst="straightConnector1">
            <a:avLst/>
          </a:prstGeom>
          <a:noFill/>
          <a:ln w="28575" cap="flat" cmpd="sng">
            <a:solidFill>
              <a:srgbClr val="F2F2F2"/>
            </a:solidFill>
            <a:prstDash val="solid"/>
            <a:round/>
            <a:headEnd type="none" w="sm" len="sm"/>
            <a:tailEnd type="triangle" w="med" len="med"/>
          </a:ln>
        </p:spPr>
      </p:cxnSp>
      <p:sp>
        <p:nvSpPr>
          <p:cNvPr id="393" name="Google Shape;393;p1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sp>
        <p:nvSpPr>
          <p:cNvPr id="394" name="Google Shape;394;p16"/>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34" name="Google Shape;352;p15">
            <a:extLst>
              <a:ext uri="{FF2B5EF4-FFF2-40B4-BE49-F238E27FC236}">
                <a16:creationId xmlns:a16="http://schemas.microsoft.com/office/drawing/2014/main" id="{010751C8-3DD0-47FF-A462-D2AE005F303B}"/>
              </a:ext>
            </a:extLst>
          </p:cNvPr>
          <p:cNvSpPr txBox="1">
            <a:spLocks/>
          </p:cNvSpPr>
          <p:nvPr/>
        </p:nvSpPr>
        <p:spPr>
          <a:xfrm>
            <a:off x="-81463" y="2557825"/>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a:latin typeface="Arial"/>
                <a:ea typeface="Arial"/>
                <a:cs typeface="Arial"/>
                <a:sym typeface="Arial"/>
              </a:rPr>
              <a:t>Expected value</a:t>
            </a:r>
          </a:p>
        </p:txBody>
      </p:sp>
      <p:cxnSp>
        <p:nvCxnSpPr>
          <p:cNvPr id="35" name="Google Shape;353;p15">
            <a:extLst>
              <a:ext uri="{FF2B5EF4-FFF2-40B4-BE49-F238E27FC236}">
                <a16:creationId xmlns:a16="http://schemas.microsoft.com/office/drawing/2014/main" id="{D996A8F8-4A69-4F74-9AA2-6B1AA579962A}"/>
              </a:ext>
            </a:extLst>
          </p:cNvPr>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6" name="Google Shape;277;p12">
            <a:extLst>
              <a:ext uri="{FF2B5EF4-FFF2-40B4-BE49-F238E27FC236}">
                <a16:creationId xmlns:a16="http://schemas.microsoft.com/office/drawing/2014/main" id="{0B0848F3-7A2A-4791-8781-ADE4FA0DB6A6}"/>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278;p12">
            <a:extLst>
              <a:ext uri="{FF2B5EF4-FFF2-40B4-BE49-F238E27FC236}">
                <a16:creationId xmlns:a16="http://schemas.microsoft.com/office/drawing/2014/main" id="{1F5A8B43-9F0E-4008-8A4D-1F5919EA7600}"/>
              </a:ext>
            </a:extLst>
          </p:cNvPr>
          <p:cNvSpPr/>
          <p:nvPr/>
        </p:nvSpPr>
        <p:spPr>
          <a:xfrm>
            <a:off x="34373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282;p12">
            <a:extLst>
              <a:ext uri="{FF2B5EF4-FFF2-40B4-BE49-F238E27FC236}">
                <a16:creationId xmlns:a16="http://schemas.microsoft.com/office/drawing/2014/main" id="{C0FE7A28-7858-4803-BA4C-F6AE3B658883}"/>
              </a:ext>
            </a:extLst>
          </p:cNvPr>
          <p:cNvCxnSpPr>
            <a:stCxn id="36" idx="6"/>
            <a:endCxn id="37" idx="2"/>
          </p:cNvCxnSpPr>
          <p:nvPr/>
        </p:nvCxnSpPr>
        <p:spPr>
          <a:xfrm>
            <a:off x="2464301" y="1034575"/>
            <a:ext cx="972900" cy="0"/>
          </a:xfrm>
          <a:prstGeom prst="straightConnector1">
            <a:avLst/>
          </a:prstGeom>
          <a:noFill/>
          <a:ln w="19050" cap="flat" cmpd="sng">
            <a:solidFill>
              <a:schemeClr val="lt2"/>
            </a:solidFill>
            <a:prstDash val="solid"/>
            <a:round/>
            <a:headEnd type="none" w="sm" len="sm"/>
            <a:tailEnd type="none" w="sm" len="sm"/>
          </a:ln>
        </p:spPr>
      </p:cxnSp>
      <p:sp>
        <p:nvSpPr>
          <p:cNvPr id="43" name="Google Shape;286;p12">
            <a:extLst>
              <a:ext uri="{FF2B5EF4-FFF2-40B4-BE49-F238E27FC236}">
                <a16:creationId xmlns:a16="http://schemas.microsoft.com/office/drawing/2014/main" id="{8AFC7412-0E51-441B-A820-5900BFF24FA5}"/>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
        <p:nvSpPr>
          <p:cNvPr id="44" name="Google Shape;287;p12">
            <a:extLst>
              <a:ext uri="{FF2B5EF4-FFF2-40B4-BE49-F238E27FC236}">
                <a16:creationId xmlns:a16="http://schemas.microsoft.com/office/drawing/2014/main" id="{BEF22EE9-5423-4710-80F7-D1A27939E1AD}"/>
              </a:ext>
            </a:extLst>
          </p:cNvPr>
          <p:cNvSpPr txBox="1"/>
          <p:nvPr/>
        </p:nvSpPr>
        <p:spPr>
          <a:xfrm>
            <a:off x="35569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a:t>
            </a:r>
            <a:endParaRPr sz="14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17321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500"/>
                                        <p:tgtEl>
                                          <p:spTgt spid="3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0"/>
                                        </p:tgtEl>
                                        <p:attrNameLst>
                                          <p:attrName>style.visibility</p:attrName>
                                        </p:attrNameLst>
                                      </p:cBhvr>
                                      <p:to>
                                        <p:strVal val="visible"/>
                                      </p:to>
                                    </p:set>
                                    <p:animEffect transition="in" filter="fade">
                                      <p:cBhvr>
                                        <p:cTn id="13" dur="500"/>
                                        <p:tgtEl>
                                          <p:spTgt spid="390"/>
                                        </p:tgtEl>
                                      </p:cBhvr>
                                    </p:animEffect>
                                  </p:childTnLst>
                                </p:cTn>
                              </p:par>
                              <p:par>
                                <p:cTn id="14" presetID="10" presetClass="entr" presetSubtype="0" fill="hold" nodeType="withEffect">
                                  <p:stCondLst>
                                    <p:cond delay="0"/>
                                  </p:stCondLst>
                                  <p:childTnLst>
                                    <p:set>
                                      <p:cBhvr>
                                        <p:cTn id="15" dur="1" fill="hold">
                                          <p:stCondLst>
                                            <p:cond delay="0"/>
                                          </p:stCondLst>
                                        </p:cTn>
                                        <p:tgtEl>
                                          <p:spTgt spid="379"/>
                                        </p:tgtEl>
                                        <p:attrNameLst>
                                          <p:attrName>style.visibility</p:attrName>
                                        </p:attrNameLst>
                                      </p:cBhvr>
                                      <p:to>
                                        <p:strVal val="visible"/>
                                      </p:to>
                                    </p:set>
                                    <p:animEffect transition="in" filter="fade">
                                      <p:cBhvr>
                                        <p:cTn id="16" dur="500"/>
                                        <p:tgtEl>
                                          <p:spTgt spid="379"/>
                                        </p:tgtEl>
                                      </p:cBhvr>
                                    </p:animEffect>
                                  </p:childTnLst>
                                </p:cTn>
                              </p:par>
                              <p:par>
                                <p:cTn id="17" presetID="10" presetClass="entr" presetSubtype="0" fill="hold" nodeType="withEffect">
                                  <p:stCondLst>
                                    <p:cond delay="0"/>
                                  </p:stCondLst>
                                  <p:childTnLst>
                                    <p:set>
                                      <p:cBhvr>
                                        <p:cTn id="18" dur="1" fill="hold">
                                          <p:stCondLst>
                                            <p:cond delay="0"/>
                                          </p:stCondLst>
                                        </p:cTn>
                                        <p:tgtEl>
                                          <p:spTgt spid="382"/>
                                        </p:tgtEl>
                                        <p:attrNameLst>
                                          <p:attrName>style.visibility</p:attrName>
                                        </p:attrNameLst>
                                      </p:cBhvr>
                                      <p:to>
                                        <p:strVal val="visible"/>
                                      </p:to>
                                    </p:set>
                                    <p:animEffect transition="in" filter="fade">
                                      <p:cBhvr>
                                        <p:cTn id="19" dur="500"/>
                                        <p:tgtEl>
                                          <p:spTgt spid="382"/>
                                        </p:tgtEl>
                                      </p:cBhvr>
                                    </p:animEffect>
                                  </p:childTnLst>
                                </p:cTn>
                              </p:par>
                              <p:par>
                                <p:cTn id="20" presetID="10" presetClass="entr" presetSubtype="0" fill="hold" nodeType="withEffect">
                                  <p:stCondLst>
                                    <p:cond delay="0"/>
                                  </p:stCondLst>
                                  <p:childTnLst>
                                    <p:set>
                                      <p:cBhvr>
                                        <p:cTn id="21" dur="1" fill="hold">
                                          <p:stCondLst>
                                            <p:cond delay="0"/>
                                          </p:stCondLst>
                                        </p:cTn>
                                        <p:tgtEl>
                                          <p:spTgt spid="383"/>
                                        </p:tgtEl>
                                        <p:attrNameLst>
                                          <p:attrName>style.visibility</p:attrName>
                                        </p:attrNameLst>
                                      </p:cBhvr>
                                      <p:to>
                                        <p:strVal val="visible"/>
                                      </p:to>
                                    </p:set>
                                    <p:animEffect transition="in" filter="fade">
                                      <p:cBhvr>
                                        <p:cTn id="22" dur="500"/>
                                        <p:tgtEl>
                                          <p:spTgt spid="383"/>
                                        </p:tgtEl>
                                      </p:cBhvr>
                                    </p:animEffect>
                                  </p:childTnLst>
                                </p:cTn>
                              </p:par>
                              <p:par>
                                <p:cTn id="23" presetID="10" presetClass="entr" presetSubtype="0" fill="hold" nodeType="withEffect">
                                  <p:stCondLst>
                                    <p:cond delay="0"/>
                                  </p:stCondLst>
                                  <p:childTnLst>
                                    <p:set>
                                      <p:cBhvr>
                                        <p:cTn id="24" dur="1" fill="hold">
                                          <p:stCondLst>
                                            <p:cond delay="0"/>
                                          </p:stCondLst>
                                        </p:cTn>
                                        <p:tgtEl>
                                          <p:spTgt spid="389"/>
                                        </p:tgtEl>
                                        <p:attrNameLst>
                                          <p:attrName>style.visibility</p:attrName>
                                        </p:attrNameLst>
                                      </p:cBhvr>
                                      <p:to>
                                        <p:strVal val="visible"/>
                                      </p:to>
                                    </p:set>
                                    <p:animEffect transition="in" filter="fade">
                                      <p:cBhvr>
                                        <p:cTn id="25"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391" grpId="0"/>
      <p:bldP spid="39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8" name="Google Shape;318;p14"/>
          <p:cNvSpPr txBox="1">
            <a:spLocks noGrp="1"/>
          </p:cNvSpPr>
          <p:nvPr>
            <p:ph type="title" idx="5"/>
          </p:nvPr>
        </p:nvSpPr>
        <p:spPr>
          <a:xfrm>
            <a:off x="55887" y="255782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Weighted</a:t>
            </a:r>
            <a:endParaRPr>
              <a:latin typeface="Arial"/>
              <a:ea typeface="Arial"/>
              <a:cs typeface="Arial"/>
              <a:sym typeface="Arial"/>
            </a:endParaRPr>
          </a:p>
          <a:p>
            <a:pPr marL="0" lvl="0" indent="0" algn="l" rtl="0">
              <a:lnSpc>
                <a:spcPct val="100000"/>
              </a:lnSpc>
              <a:spcBef>
                <a:spcPts val="0"/>
              </a:spcBef>
              <a:spcAft>
                <a:spcPts val="0"/>
              </a:spcAft>
              <a:buSzPts val="1400"/>
              <a:buNone/>
            </a:pPr>
            <a:r>
              <a:rPr lang="en">
                <a:latin typeface="Arial"/>
                <a:ea typeface="Arial"/>
                <a:cs typeface="Arial"/>
                <a:sym typeface="Arial"/>
              </a:rPr>
              <a:t>  Matrix</a:t>
            </a:r>
            <a:endParaRPr>
              <a:latin typeface="Arial"/>
              <a:ea typeface="Arial"/>
              <a:cs typeface="Arial"/>
              <a:sym typeface="Arial"/>
            </a:endParaRPr>
          </a:p>
        </p:txBody>
      </p:sp>
      <p:cxnSp>
        <p:nvCxnSpPr>
          <p:cNvPr id="319" name="Google Shape;319;p14"/>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20" name="Google Shape;320;p14"/>
          <p:cNvSpPr txBox="1"/>
          <p:nvPr/>
        </p:nvSpPr>
        <p:spPr>
          <a:xfrm>
            <a:off x="1790975" y="1694775"/>
            <a:ext cx="285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aphicFrame>
        <p:nvGraphicFramePr>
          <p:cNvPr id="321" name="Google Shape;321;p14"/>
          <p:cNvGraphicFramePr/>
          <p:nvPr/>
        </p:nvGraphicFramePr>
        <p:xfrm>
          <a:off x="5033925" y="1848125"/>
          <a:ext cx="3713150" cy="2108500"/>
        </p:xfrm>
        <a:graphic>
          <a:graphicData uri="http://schemas.openxmlformats.org/drawingml/2006/table">
            <a:tbl>
              <a:tblPr>
                <a:noFill/>
                <a:tableStyleId>{D64D8123-145F-491B-9DC2-29AE73FA479F}</a:tableStyleId>
              </a:tblPr>
              <a:tblGrid>
                <a:gridCol w="733950">
                  <a:extLst>
                    <a:ext uri="{9D8B030D-6E8A-4147-A177-3AD203B41FA5}">
                      <a16:colId xmlns:a16="http://schemas.microsoft.com/office/drawing/2014/main" val="20000"/>
                    </a:ext>
                  </a:extLst>
                </a:gridCol>
                <a:gridCol w="729000">
                  <a:extLst>
                    <a:ext uri="{9D8B030D-6E8A-4147-A177-3AD203B41FA5}">
                      <a16:colId xmlns:a16="http://schemas.microsoft.com/office/drawing/2014/main" val="20001"/>
                    </a:ext>
                  </a:extLst>
                </a:gridCol>
                <a:gridCol w="770100">
                  <a:extLst>
                    <a:ext uri="{9D8B030D-6E8A-4147-A177-3AD203B41FA5}">
                      <a16:colId xmlns:a16="http://schemas.microsoft.com/office/drawing/2014/main" val="20002"/>
                    </a:ext>
                  </a:extLst>
                </a:gridCol>
                <a:gridCol w="738600">
                  <a:extLst>
                    <a:ext uri="{9D8B030D-6E8A-4147-A177-3AD203B41FA5}">
                      <a16:colId xmlns:a16="http://schemas.microsoft.com/office/drawing/2014/main" val="20003"/>
                    </a:ext>
                  </a:extLst>
                </a:gridCol>
                <a:gridCol w="741500">
                  <a:extLst>
                    <a:ext uri="{9D8B030D-6E8A-4147-A177-3AD203B41FA5}">
                      <a16:colId xmlns:a16="http://schemas.microsoft.com/office/drawing/2014/main" val="20004"/>
                    </a:ext>
                  </a:extLst>
                </a:gridCol>
              </a:tblGrid>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0.5625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0.5625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0.5625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1</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0.5625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0.0625</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2"/>
                          </a:solidFill>
                        </a:rPr>
                        <a:t>0</a:t>
                      </a:r>
                      <a:endParaRPr sz="14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22" name="Google Shape;322;p14"/>
          <p:cNvPicPr preferRelativeResize="0"/>
          <p:nvPr/>
        </p:nvPicPr>
        <p:blipFill rotWithShape="1">
          <a:blip r:embed="rId4">
            <a:alphaModFix/>
          </a:blip>
          <a:srcRect/>
          <a:stretch/>
        </p:blipFill>
        <p:spPr>
          <a:xfrm>
            <a:off x="1917600" y="1861925"/>
            <a:ext cx="2043550" cy="956550"/>
          </a:xfrm>
          <a:prstGeom prst="rect">
            <a:avLst/>
          </a:prstGeom>
          <a:noFill/>
          <a:ln>
            <a:noFill/>
          </a:ln>
        </p:spPr>
      </p:pic>
      <p:sp>
        <p:nvSpPr>
          <p:cNvPr id="323" name="Google Shape;323;p14"/>
          <p:cNvSpPr txBox="1"/>
          <p:nvPr/>
        </p:nvSpPr>
        <p:spPr>
          <a:xfrm>
            <a:off x="1915800" y="3017150"/>
            <a:ext cx="2043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i: Chỉ số hàng</a:t>
            </a:r>
            <a:endParaRPr sz="18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j: Chỉ số cột</a:t>
            </a:r>
            <a:endParaRPr sz="18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N: Số class</a:t>
            </a:r>
            <a:endParaRPr sz="1800" b="0" i="0" u="none" strike="noStrike" cap="none">
              <a:solidFill>
                <a:schemeClr val="lt2"/>
              </a:solidFill>
              <a:latin typeface="Arial"/>
              <a:ea typeface="Arial"/>
              <a:cs typeface="Arial"/>
              <a:sym typeface="Arial"/>
            </a:endParaRPr>
          </a:p>
        </p:txBody>
      </p:sp>
      <p:sp>
        <p:nvSpPr>
          <p:cNvPr id="324" name="Google Shape;324;p14"/>
          <p:cNvSpPr txBox="1"/>
          <p:nvPr/>
        </p:nvSpPr>
        <p:spPr>
          <a:xfrm>
            <a:off x="5222150" y="39126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0</a:t>
            </a:r>
            <a:endParaRPr sz="1300" b="1" i="0" u="none" strike="noStrike" cap="none">
              <a:solidFill>
                <a:srgbClr val="FF0000"/>
              </a:solidFill>
              <a:latin typeface="Arial"/>
              <a:ea typeface="Arial"/>
              <a:cs typeface="Arial"/>
              <a:sym typeface="Arial"/>
            </a:endParaRPr>
          </a:p>
        </p:txBody>
      </p:sp>
      <p:sp>
        <p:nvSpPr>
          <p:cNvPr id="325" name="Google Shape;325;p14"/>
          <p:cNvSpPr txBox="1"/>
          <p:nvPr/>
        </p:nvSpPr>
        <p:spPr>
          <a:xfrm>
            <a:off x="5951000" y="39126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1</a:t>
            </a:r>
            <a:endParaRPr sz="1300" b="1" i="0" u="none" strike="noStrike" cap="none">
              <a:solidFill>
                <a:srgbClr val="FF0000"/>
              </a:solidFill>
              <a:latin typeface="Arial"/>
              <a:ea typeface="Arial"/>
              <a:cs typeface="Arial"/>
              <a:sym typeface="Arial"/>
            </a:endParaRPr>
          </a:p>
        </p:txBody>
      </p:sp>
      <p:sp>
        <p:nvSpPr>
          <p:cNvPr id="326" name="Google Shape;326;p14"/>
          <p:cNvSpPr txBox="1"/>
          <p:nvPr/>
        </p:nvSpPr>
        <p:spPr>
          <a:xfrm>
            <a:off x="7452700" y="39126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3</a:t>
            </a:r>
            <a:endParaRPr sz="1300" b="1" i="0" u="none" strike="noStrike" cap="none">
              <a:solidFill>
                <a:srgbClr val="FF0000"/>
              </a:solidFill>
              <a:latin typeface="Arial"/>
              <a:ea typeface="Arial"/>
              <a:cs typeface="Arial"/>
              <a:sym typeface="Arial"/>
            </a:endParaRPr>
          </a:p>
        </p:txBody>
      </p:sp>
      <p:sp>
        <p:nvSpPr>
          <p:cNvPr id="327" name="Google Shape;327;p14"/>
          <p:cNvSpPr txBox="1"/>
          <p:nvPr/>
        </p:nvSpPr>
        <p:spPr>
          <a:xfrm>
            <a:off x="6679850" y="39126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2</a:t>
            </a:r>
            <a:endParaRPr sz="1300" b="1" i="0" u="none" strike="noStrike" cap="none">
              <a:solidFill>
                <a:srgbClr val="FF0000"/>
              </a:solidFill>
              <a:latin typeface="Arial"/>
              <a:ea typeface="Arial"/>
              <a:cs typeface="Arial"/>
              <a:sym typeface="Arial"/>
            </a:endParaRPr>
          </a:p>
        </p:txBody>
      </p:sp>
      <p:sp>
        <p:nvSpPr>
          <p:cNvPr id="328" name="Google Shape;328;p14"/>
          <p:cNvSpPr txBox="1"/>
          <p:nvPr/>
        </p:nvSpPr>
        <p:spPr>
          <a:xfrm>
            <a:off x="8225550" y="39126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4</a:t>
            </a:r>
            <a:endParaRPr sz="1300" b="1" i="0" u="none" strike="noStrike" cap="none">
              <a:solidFill>
                <a:srgbClr val="FF0000"/>
              </a:solidFill>
              <a:latin typeface="Arial"/>
              <a:ea typeface="Arial"/>
              <a:cs typeface="Arial"/>
              <a:sym typeface="Arial"/>
            </a:endParaRPr>
          </a:p>
        </p:txBody>
      </p:sp>
      <p:sp>
        <p:nvSpPr>
          <p:cNvPr id="329" name="Google Shape;329;p14"/>
          <p:cNvSpPr txBox="1"/>
          <p:nvPr/>
        </p:nvSpPr>
        <p:spPr>
          <a:xfrm>
            <a:off x="4775900" y="18619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0</a:t>
            </a:r>
            <a:endParaRPr sz="1300" b="1" i="0" u="none" strike="noStrike" cap="none">
              <a:solidFill>
                <a:srgbClr val="FF0000"/>
              </a:solidFill>
              <a:latin typeface="Arial"/>
              <a:ea typeface="Arial"/>
              <a:cs typeface="Arial"/>
              <a:sym typeface="Arial"/>
            </a:endParaRPr>
          </a:p>
        </p:txBody>
      </p:sp>
      <p:sp>
        <p:nvSpPr>
          <p:cNvPr id="330" name="Google Shape;330;p14"/>
          <p:cNvSpPr txBox="1"/>
          <p:nvPr/>
        </p:nvSpPr>
        <p:spPr>
          <a:xfrm>
            <a:off x="4775900" y="22698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1</a:t>
            </a:r>
            <a:endParaRPr sz="1300" b="1" i="0" u="none" strike="noStrike" cap="none">
              <a:solidFill>
                <a:srgbClr val="FF0000"/>
              </a:solidFill>
              <a:latin typeface="Arial"/>
              <a:ea typeface="Arial"/>
              <a:cs typeface="Arial"/>
              <a:sym typeface="Arial"/>
            </a:endParaRPr>
          </a:p>
        </p:txBody>
      </p:sp>
      <p:sp>
        <p:nvSpPr>
          <p:cNvPr id="331" name="Google Shape;331;p14"/>
          <p:cNvSpPr txBox="1"/>
          <p:nvPr/>
        </p:nvSpPr>
        <p:spPr>
          <a:xfrm>
            <a:off x="4775900" y="31323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3</a:t>
            </a:r>
            <a:endParaRPr sz="1300" b="1" i="0" u="none" strike="noStrike" cap="none">
              <a:solidFill>
                <a:srgbClr val="FF0000"/>
              </a:solidFill>
              <a:latin typeface="Arial"/>
              <a:ea typeface="Arial"/>
              <a:cs typeface="Arial"/>
              <a:sym typeface="Arial"/>
            </a:endParaRPr>
          </a:p>
        </p:txBody>
      </p:sp>
      <p:sp>
        <p:nvSpPr>
          <p:cNvPr id="332" name="Google Shape;332;p14"/>
          <p:cNvSpPr txBox="1"/>
          <p:nvPr/>
        </p:nvSpPr>
        <p:spPr>
          <a:xfrm>
            <a:off x="4775900" y="357172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4</a:t>
            </a:r>
            <a:endParaRPr sz="1300" b="1" i="0" u="none" strike="noStrike" cap="none">
              <a:solidFill>
                <a:srgbClr val="FF0000"/>
              </a:solidFill>
              <a:latin typeface="Arial"/>
              <a:ea typeface="Arial"/>
              <a:cs typeface="Arial"/>
              <a:sym typeface="Arial"/>
            </a:endParaRPr>
          </a:p>
        </p:txBody>
      </p:sp>
      <p:sp>
        <p:nvSpPr>
          <p:cNvPr id="333" name="Google Shape;333;p14"/>
          <p:cNvSpPr txBox="1"/>
          <p:nvPr/>
        </p:nvSpPr>
        <p:spPr>
          <a:xfrm>
            <a:off x="4775900" y="2701075"/>
            <a:ext cx="333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0000"/>
                </a:solidFill>
                <a:latin typeface="Arial"/>
                <a:ea typeface="Arial"/>
                <a:cs typeface="Arial"/>
                <a:sym typeface="Arial"/>
              </a:rPr>
              <a:t>2</a:t>
            </a:r>
            <a:endParaRPr sz="1300" b="1" i="0" u="none" strike="noStrike" cap="none">
              <a:solidFill>
                <a:srgbClr val="FF0000"/>
              </a:solidFill>
              <a:latin typeface="Arial"/>
              <a:ea typeface="Arial"/>
              <a:cs typeface="Arial"/>
              <a:sym typeface="Arial"/>
            </a:endParaRPr>
          </a:p>
        </p:txBody>
      </p:sp>
      <p:sp>
        <p:nvSpPr>
          <p:cNvPr id="334" name="Google Shape;334;p14"/>
          <p:cNvSpPr txBox="1">
            <a:spLocks noGrp="1"/>
          </p:cNvSpPr>
          <p:nvPr>
            <p:ph type="title" idx="5"/>
          </p:nvPr>
        </p:nvSpPr>
        <p:spPr>
          <a:xfrm>
            <a:off x="6352954" y="4032950"/>
            <a:ext cx="10311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b="0" i="1">
                <a:latin typeface="Arial"/>
                <a:ea typeface="Arial"/>
                <a:cs typeface="Arial"/>
                <a:sym typeface="Arial"/>
              </a:rPr>
              <a:t>W matrix</a:t>
            </a:r>
            <a:endParaRPr b="0" i="1">
              <a:latin typeface="Arial"/>
              <a:ea typeface="Arial"/>
              <a:cs typeface="Arial"/>
              <a:sym typeface="Arial"/>
            </a:endParaRPr>
          </a:p>
        </p:txBody>
      </p:sp>
      <p:sp>
        <p:nvSpPr>
          <p:cNvPr id="335" name="Google Shape;335;p1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sp>
        <p:nvSpPr>
          <p:cNvPr id="336" name="Google Shape;336;p14"/>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37" name="Google Shape;277;p12">
            <a:extLst>
              <a:ext uri="{FF2B5EF4-FFF2-40B4-BE49-F238E27FC236}">
                <a16:creationId xmlns:a16="http://schemas.microsoft.com/office/drawing/2014/main" id="{23496826-A58B-464F-AE05-C905F0E2AEE5}"/>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278;p12">
            <a:extLst>
              <a:ext uri="{FF2B5EF4-FFF2-40B4-BE49-F238E27FC236}">
                <a16:creationId xmlns:a16="http://schemas.microsoft.com/office/drawing/2014/main" id="{9AA3B595-3800-45A6-8A17-737376C84DEF}"/>
              </a:ext>
            </a:extLst>
          </p:cNvPr>
          <p:cNvSpPr/>
          <p:nvPr/>
        </p:nvSpPr>
        <p:spPr>
          <a:xfrm>
            <a:off x="34373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79;p12">
            <a:extLst>
              <a:ext uri="{FF2B5EF4-FFF2-40B4-BE49-F238E27FC236}">
                <a16:creationId xmlns:a16="http://schemas.microsoft.com/office/drawing/2014/main" id="{A6176A0D-8823-46F2-8647-A729E805E86C}"/>
              </a:ext>
            </a:extLst>
          </p:cNvPr>
          <p:cNvSpPr/>
          <p:nvPr/>
        </p:nvSpPr>
        <p:spPr>
          <a:xfrm>
            <a:off x="49830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282;p12">
            <a:extLst>
              <a:ext uri="{FF2B5EF4-FFF2-40B4-BE49-F238E27FC236}">
                <a16:creationId xmlns:a16="http://schemas.microsoft.com/office/drawing/2014/main" id="{5E384B29-3D0C-43A3-9D82-273933981ACC}"/>
              </a:ext>
            </a:extLst>
          </p:cNvPr>
          <p:cNvCxnSpPr>
            <a:stCxn id="37" idx="6"/>
            <a:endCxn id="38" idx="2"/>
          </p:cNvCxnSpPr>
          <p:nvPr/>
        </p:nvCxnSpPr>
        <p:spPr>
          <a:xfrm>
            <a:off x="2464301" y="1034575"/>
            <a:ext cx="972900" cy="0"/>
          </a:xfrm>
          <a:prstGeom prst="straightConnector1">
            <a:avLst/>
          </a:prstGeom>
          <a:noFill/>
          <a:ln w="19050" cap="flat" cmpd="sng">
            <a:solidFill>
              <a:schemeClr val="lt2"/>
            </a:solidFill>
            <a:prstDash val="solid"/>
            <a:round/>
            <a:headEnd type="none" w="sm" len="sm"/>
            <a:tailEnd type="none" w="sm" len="sm"/>
          </a:ln>
        </p:spPr>
      </p:cxnSp>
      <p:cxnSp>
        <p:nvCxnSpPr>
          <p:cNvPr id="42" name="Google Shape;283;p12">
            <a:extLst>
              <a:ext uri="{FF2B5EF4-FFF2-40B4-BE49-F238E27FC236}">
                <a16:creationId xmlns:a16="http://schemas.microsoft.com/office/drawing/2014/main" id="{9EDA5CDC-1FC3-46D5-BF7D-7480D77874BA}"/>
              </a:ext>
            </a:extLst>
          </p:cNvPr>
          <p:cNvCxnSpPr>
            <a:stCxn id="38" idx="6"/>
            <a:endCxn id="39" idx="2"/>
          </p:cNvCxnSpPr>
          <p:nvPr/>
        </p:nvCxnSpPr>
        <p:spPr>
          <a:xfrm>
            <a:off x="4010001" y="1034575"/>
            <a:ext cx="972900" cy="0"/>
          </a:xfrm>
          <a:prstGeom prst="straightConnector1">
            <a:avLst/>
          </a:prstGeom>
          <a:noFill/>
          <a:ln w="19050" cap="flat" cmpd="sng">
            <a:solidFill>
              <a:schemeClr val="lt2"/>
            </a:solidFill>
            <a:prstDash val="solid"/>
            <a:round/>
            <a:headEnd type="none" w="sm" len="sm"/>
            <a:tailEnd type="none" w="sm" len="sm"/>
          </a:ln>
        </p:spPr>
      </p:cxnSp>
      <p:sp>
        <p:nvSpPr>
          <p:cNvPr id="44" name="Google Shape;286;p12">
            <a:extLst>
              <a:ext uri="{FF2B5EF4-FFF2-40B4-BE49-F238E27FC236}">
                <a16:creationId xmlns:a16="http://schemas.microsoft.com/office/drawing/2014/main" id="{ECA7FADF-D653-4BCB-A41D-553B51559D69}"/>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
        <p:nvSpPr>
          <p:cNvPr id="45" name="Google Shape;287;p12">
            <a:extLst>
              <a:ext uri="{FF2B5EF4-FFF2-40B4-BE49-F238E27FC236}">
                <a16:creationId xmlns:a16="http://schemas.microsoft.com/office/drawing/2014/main" id="{2B4A834E-A7B1-4E40-9A22-E8E2CA334D0E}"/>
              </a:ext>
            </a:extLst>
          </p:cNvPr>
          <p:cNvSpPr txBox="1"/>
          <p:nvPr/>
        </p:nvSpPr>
        <p:spPr>
          <a:xfrm>
            <a:off x="35569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a:t>
            </a:r>
            <a:endParaRPr sz="1400" b="0" i="0" u="none" strike="noStrike" cap="none">
              <a:solidFill>
                <a:schemeClr val="lt2"/>
              </a:solidFill>
              <a:latin typeface="Arial"/>
              <a:ea typeface="Arial"/>
              <a:cs typeface="Arial"/>
              <a:sym typeface="Arial"/>
            </a:endParaRPr>
          </a:p>
        </p:txBody>
      </p:sp>
      <p:sp>
        <p:nvSpPr>
          <p:cNvPr id="46" name="Google Shape;288;p12">
            <a:extLst>
              <a:ext uri="{FF2B5EF4-FFF2-40B4-BE49-F238E27FC236}">
                <a16:creationId xmlns:a16="http://schemas.microsoft.com/office/drawing/2014/main" id="{DEA786C9-0DC3-4102-BC8F-399722597540}"/>
              </a:ext>
            </a:extLst>
          </p:cNvPr>
          <p:cNvSpPr txBox="1"/>
          <p:nvPr/>
        </p:nvSpPr>
        <p:spPr>
          <a:xfrm>
            <a:off x="51026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a:t>
            </a:r>
            <a:endParaRPr sz="14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childTnLst>
                                </p:cTn>
                              </p:par>
                              <p:par>
                                <p:cTn id="8" presetID="10" presetClass="entr" presetSubtype="0"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500"/>
                                        <p:tgtEl>
                                          <p:spTgt spid="321"/>
                                        </p:tgtEl>
                                      </p:cBhvr>
                                    </p:animEffect>
                                  </p:childTnLst>
                                </p:cTn>
                              </p:par>
                              <p:par>
                                <p:cTn id="11" presetID="10" presetClass="entr" presetSubtype="0" fill="hold" nodeType="withEffect">
                                  <p:stCondLst>
                                    <p:cond delay="0"/>
                                  </p:stCondLst>
                                  <p:childTnLst>
                                    <p:set>
                                      <p:cBhvr>
                                        <p:cTn id="12" dur="1" fill="hold">
                                          <p:stCondLst>
                                            <p:cond delay="0"/>
                                          </p:stCondLst>
                                        </p:cTn>
                                        <p:tgtEl>
                                          <p:spTgt spid="322"/>
                                        </p:tgtEl>
                                        <p:attrNameLst>
                                          <p:attrName>style.visibility</p:attrName>
                                        </p:attrNameLst>
                                      </p:cBhvr>
                                      <p:to>
                                        <p:strVal val="visible"/>
                                      </p:to>
                                    </p:set>
                                    <p:animEffect transition="in" filter="fade">
                                      <p:cBhvr>
                                        <p:cTn id="13" dur="500"/>
                                        <p:tgtEl>
                                          <p:spTgt spid="322"/>
                                        </p:tgtEl>
                                      </p:cBhvr>
                                    </p:animEffect>
                                  </p:childTnLst>
                                </p:cTn>
                              </p:par>
                              <p:par>
                                <p:cTn id="14" presetID="10" presetClass="entr" presetSubtype="0" fill="hold" nodeType="withEffect">
                                  <p:stCondLst>
                                    <p:cond delay="0"/>
                                  </p:stCondLst>
                                  <p:childTnLst>
                                    <p:set>
                                      <p:cBhvr>
                                        <p:cTn id="15" dur="1" fill="hold">
                                          <p:stCondLst>
                                            <p:cond delay="0"/>
                                          </p:stCondLst>
                                        </p:cTn>
                                        <p:tgtEl>
                                          <p:spTgt spid="323"/>
                                        </p:tgtEl>
                                        <p:attrNameLst>
                                          <p:attrName>style.visibility</p:attrName>
                                        </p:attrNameLst>
                                      </p:cBhvr>
                                      <p:to>
                                        <p:strVal val="visible"/>
                                      </p:to>
                                    </p:set>
                                    <p:animEffect transition="in" filter="fade">
                                      <p:cBhvr>
                                        <p:cTn id="16" dur="500"/>
                                        <p:tgtEl>
                                          <p:spTgt spid="323"/>
                                        </p:tgtEl>
                                      </p:cBhvr>
                                    </p:animEffect>
                                  </p:childTnLst>
                                </p:cTn>
                              </p:par>
                              <p:par>
                                <p:cTn id="17" presetID="10" presetClass="entr" presetSubtype="0" fill="hold" nodeType="withEffect">
                                  <p:stCondLst>
                                    <p:cond delay="0"/>
                                  </p:stCondLst>
                                  <p:childTnLst>
                                    <p:set>
                                      <p:cBhvr>
                                        <p:cTn id="18" dur="1" fill="hold">
                                          <p:stCondLst>
                                            <p:cond delay="0"/>
                                          </p:stCondLst>
                                        </p:cTn>
                                        <p:tgtEl>
                                          <p:spTgt spid="324"/>
                                        </p:tgtEl>
                                        <p:attrNameLst>
                                          <p:attrName>style.visibility</p:attrName>
                                        </p:attrNameLst>
                                      </p:cBhvr>
                                      <p:to>
                                        <p:strVal val="visible"/>
                                      </p:to>
                                    </p:set>
                                    <p:animEffect transition="in" filter="fade">
                                      <p:cBhvr>
                                        <p:cTn id="19" dur="500"/>
                                        <p:tgtEl>
                                          <p:spTgt spid="324"/>
                                        </p:tgtEl>
                                      </p:cBhvr>
                                    </p:animEffect>
                                  </p:childTnLst>
                                </p:cTn>
                              </p:par>
                              <p:par>
                                <p:cTn id="20" presetID="10" presetClass="entr" presetSubtype="0" fill="hold" nodeType="withEffect">
                                  <p:stCondLst>
                                    <p:cond delay="0"/>
                                  </p:stCondLst>
                                  <p:childTnLst>
                                    <p:set>
                                      <p:cBhvr>
                                        <p:cTn id="21" dur="1" fill="hold">
                                          <p:stCondLst>
                                            <p:cond delay="0"/>
                                          </p:stCondLst>
                                        </p:cTn>
                                        <p:tgtEl>
                                          <p:spTgt spid="325"/>
                                        </p:tgtEl>
                                        <p:attrNameLst>
                                          <p:attrName>style.visibility</p:attrName>
                                        </p:attrNameLst>
                                      </p:cBhvr>
                                      <p:to>
                                        <p:strVal val="visible"/>
                                      </p:to>
                                    </p:set>
                                    <p:animEffect transition="in" filter="fade">
                                      <p:cBhvr>
                                        <p:cTn id="22" dur="500"/>
                                        <p:tgtEl>
                                          <p:spTgt spid="325"/>
                                        </p:tgtEl>
                                      </p:cBhvr>
                                    </p:animEffect>
                                  </p:childTnLst>
                                </p:cTn>
                              </p:par>
                              <p:par>
                                <p:cTn id="23" presetID="10" presetClass="entr" presetSubtype="0" fill="hold" nodeType="withEffect">
                                  <p:stCondLst>
                                    <p:cond delay="0"/>
                                  </p:stCondLst>
                                  <p:childTnLst>
                                    <p:set>
                                      <p:cBhvr>
                                        <p:cTn id="24" dur="1" fill="hold">
                                          <p:stCondLst>
                                            <p:cond delay="0"/>
                                          </p:stCondLst>
                                        </p:cTn>
                                        <p:tgtEl>
                                          <p:spTgt spid="326"/>
                                        </p:tgtEl>
                                        <p:attrNameLst>
                                          <p:attrName>style.visibility</p:attrName>
                                        </p:attrNameLst>
                                      </p:cBhvr>
                                      <p:to>
                                        <p:strVal val="visible"/>
                                      </p:to>
                                    </p:set>
                                    <p:animEffect transition="in" filter="fade">
                                      <p:cBhvr>
                                        <p:cTn id="25" dur="500"/>
                                        <p:tgtEl>
                                          <p:spTgt spid="326"/>
                                        </p:tgtEl>
                                      </p:cBhvr>
                                    </p:animEffect>
                                  </p:childTnLst>
                                </p:cTn>
                              </p:par>
                              <p:par>
                                <p:cTn id="26" presetID="10" presetClass="entr" presetSubtype="0" fill="hold" nodeType="with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500"/>
                                        <p:tgtEl>
                                          <p:spTgt spid="327"/>
                                        </p:tgtEl>
                                      </p:cBhvr>
                                    </p:animEffect>
                                  </p:childTnLst>
                                </p:cTn>
                              </p:par>
                              <p:par>
                                <p:cTn id="29" presetID="10" presetClass="entr" presetSubtype="0" fill="hold" nodeType="withEffect">
                                  <p:stCondLst>
                                    <p:cond delay="0"/>
                                  </p:stCondLst>
                                  <p:childTnLst>
                                    <p:set>
                                      <p:cBhvr>
                                        <p:cTn id="30" dur="1" fill="hold">
                                          <p:stCondLst>
                                            <p:cond delay="0"/>
                                          </p:stCondLst>
                                        </p:cTn>
                                        <p:tgtEl>
                                          <p:spTgt spid="328"/>
                                        </p:tgtEl>
                                        <p:attrNameLst>
                                          <p:attrName>style.visibility</p:attrName>
                                        </p:attrNameLst>
                                      </p:cBhvr>
                                      <p:to>
                                        <p:strVal val="visible"/>
                                      </p:to>
                                    </p:set>
                                    <p:animEffect transition="in" filter="fade">
                                      <p:cBhvr>
                                        <p:cTn id="31" dur="500"/>
                                        <p:tgtEl>
                                          <p:spTgt spid="328"/>
                                        </p:tgtEl>
                                      </p:cBhvr>
                                    </p:animEffect>
                                  </p:childTnLst>
                                </p:cTn>
                              </p:par>
                              <p:par>
                                <p:cTn id="32" presetID="10" presetClass="entr" presetSubtype="0" fill="hold" nodeType="withEffect">
                                  <p:stCondLst>
                                    <p:cond delay="0"/>
                                  </p:stCondLst>
                                  <p:childTnLst>
                                    <p:set>
                                      <p:cBhvr>
                                        <p:cTn id="33" dur="1" fill="hold">
                                          <p:stCondLst>
                                            <p:cond delay="0"/>
                                          </p:stCondLst>
                                        </p:cTn>
                                        <p:tgtEl>
                                          <p:spTgt spid="329"/>
                                        </p:tgtEl>
                                        <p:attrNameLst>
                                          <p:attrName>style.visibility</p:attrName>
                                        </p:attrNameLst>
                                      </p:cBhvr>
                                      <p:to>
                                        <p:strVal val="visible"/>
                                      </p:to>
                                    </p:set>
                                    <p:animEffect transition="in" filter="fade">
                                      <p:cBhvr>
                                        <p:cTn id="34" dur="500"/>
                                        <p:tgtEl>
                                          <p:spTgt spid="329"/>
                                        </p:tgtEl>
                                      </p:cBhvr>
                                    </p:animEffect>
                                  </p:childTnLst>
                                </p:cTn>
                              </p:par>
                              <p:par>
                                <p:cTn id="35" presetID="10" presetClass="entr" presetSubtype="0" fill="hold" nodeType="withEffect">
                                  <p:stCondLst>
                                    <p:cond delay="0"/>
                                  </p:stCondLst>
                                  <p:childTnLst>
                                    <p:set>
                                      <p:cBhvr>
                                        <p:cTn id="36" dur="1" fill="hold">
                                          <p:stCondLst>
                                            <p:cond delay="0"/>
                                          </p:stCondLst>
                                        </p:cTn>
                                        <p:tgtEl>
                                          <p:spTgt spid="330"/>
                                        </p:tgtEl>
                                        <p:attrNameLst>
                                          <p:attrName>style.visibility</p:attrName>
                                        </p:attrNameLst>
                                      </p:cBhvr>
                                      <p:to>
                                        <p:strVal val="visible"/>
                                      </p:to>
                                    </p:set>
                                    <p:animEffect transition="in" filter="fade">
                                      <p:cBhvr>
                                        <p:cTn id="37" dur="500"/>
                                        <p:tgtEl>
                                          <p:spTgt spid="330"/>
                                        </p:tgtEl>
                                      </p:cBhvr>
                                    </p:animEffect>
                                  </p:childTnLst>
                                </p:cTn>
                              </p:par>
                              <p:par>
                                <p:cTn id="38" presetID="10" presetClass="entr" presetSubtype="0" fill="hold" nodeType="withEffect">
                                  <p:stCondLst>
                                    <p:cond delay="0"/>
                                  </p:stCondLst>
                                  <p:childTnLst>
                                    <p:set>
                                      <p:cBhvr>
                                        <p:cTn id="39" dur="1" fill="hold">
                                          <p:stCondLst>
                                            <p:cond delay="0"/>
                                          </p:stCondLst>
                                        </p:cTn>
                                        <p:tgtEl>
                                          <p:spTgt spid="331"/>
                                        </p:tgtEl>
                                        <p:attrNameLst>
                                          <p:attrName>style.visibility</p:attrName>
                                        </p:attrNameLst>
                                      </p:cBhvr>
                                      <p:to>
                                        <p:strVal val="visible"/>
                                      </p:to>
                                    </p:set>
                                    <p:animEffect transition="in" filter="fade">
                                      <p:cBhvr>
                                        <p:cTn id="40" dur="500"/>
                                        <p:tgtEl>
                                          <p:spTgt spid="331"/>
                                        </p:tgtEl>
                                      </p:cBhvr>
                                    </p:animEffect>
                                  </p:childTnLst>
                                </p:cTn>
                              </p:par>
                              <p:par>
                                <p:cTn id="41" presetID="10" presetClass="entr" presetSubtype="0" fill="hold" nodeType="withEffect">
                                  <p:stCondLst>
                                    <p:cond delay="0"/>
                                  </p:stCondLst>
                                  <p:childTnLst>
                                    <p:set>
                                      <p:cBhvr>
                                        <p:cTn id="42" dur="1" fill="hold">
                                          <p:stCondLst>
                                            <p:cond delay="0"/>
                                          </p:stCondLst>
                                        </p:cTn>
                                        <p:tgtEl>
                                          <p:spTgt spid="332"/>
                                        </p:tgtEl>
                                        <p:attrNameLst>
                                          <p:attrName>style.visibility</p:attrName>
                                        </p:attrNameLst>
                                      </p:cBhvr>
                                      <p:to>
                                        <p:strVal val="visible"/>
                                      </p:to>
                                    </p:set>
                                    <p:animEffect transition="in" filter="fade">
                                      <p:cBhvr>
                                        <p:cTn id="43" dur="500"/>
                                        <p:tgtEl>
                                          <p:spTgt spid="332"/>
                                        </p:tgtEl>
                                      </p:cBhvr>
                                    </p:animEffect>
                                  </p:childTnLst>
                                </p:cTn>
                              </p:par>
                              <p:par>
                                <p:cTn id="44" presetID="10" presetClass="entr" presetSubtype="0" fill="hold" nodeType="withEffect">
                                  <p:stCondLst>
                                    <p:cond delay="0"/>
                                  </p:stCondLst>
                                  <p:childTnLst>
                                    <p:set>
                                      <p:cBhvr>
                                        <p:cTn id="45" dur="1" fill="hold">
                                          <p:stCondLst>
                                            <p:cond delay="0"/>
                                          </p:stCondLst>
                                        </p:cTn>
                                        <p:tgtEl>
                                          <p:spTgt spid="333"/>
                                        </p:tgtEl>
                                        <p:attrNameLst>
                                          <p:attrName>style.visibility</p:attrName>
                                        </p:attrNameLst>
                                      </p:cBhvr>
                                      <p:to>
                                        <p:strVal val="visible"/>
                                      </p:to>
                                    </p:set>
                                    <p:animEffect transition="in" filter="fade">
                                      <p:cBhvr>
                                        <p:cTn id="46" dur="500"/>
                                        <p:tgtEl>
                                          <p:spTgt spid="333"/>
                                        </p:tgtEl>
                                      </p:cBhvr>
                                    </p:animEffect>
                                  </p:childTnLst>
                                </p:cTn>
                              </p:par>
                              <p:par>
                                <p:cTn id="47" presetID="10" presetClass="entr" presetSubtype="0" fill="hold" nodeType="withEffect">
                                  <p:stCondLst>
                                    <p:cond delay="0"/>
                                  </p:stCondLst>
                                  <p:childTnLst>
                                    <p:set>
                                      <p:cBhvr>
                                        <p:cTn id="48" dur="1" fill="hold">
                                          <p:stCondLst>
                                            <p:cond delay="0"/>
                                          </p:stCondLst>
                                        </p:cTn>
                                        <p:tgtEl>
                                          <p:spTgt spid="334"/>
                                        </p:tgtEl>
                                        <p:attrNameLst>
                                          <p:attrName>style.visibility</p:attrName>
                                        </p:attrNameLst>
                                      </p:cBhvr>
                                      <p:to>
                                        <p:strVal val="visible"/>
                                      </p:to>
                                    </p:set>
                                    <p:animEffect transition="in" filter="fade">
                                      <p:cBhvr>
                                        <p:cTn id="49" dur="500"/>
                                        <p:tgtEl>
                                          <p:spTgt spid="3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graphicFrame>
        <p:nvGraphicFramePr>
          <p:cNvPr id="401" name="Google Shape;401;p17"/>
          <p:cNvGraphicFramePr/>
          <p:nvPr>
            <p:extLst>
              <p:ext uri="{D42A27DB-BD31-4B8C-83A1-F6EECF244321}">
                <p14:modId xmlns:p14="http://schemas.microsoft.com/office/powerpoint/2010/main" val="1433821299"/>
              </p:ext>
            </p:extLst>
          </p:nvPr>
        </p:nvGraphicFramePr>
        <p:xfrm>
          <a:off x="278876" y="1665437"/>
          <a:ext cx="3185625" cy="1752450"/>
        </p:xfrm>
        <a:graphic>
          <a:graphicData uri="http://schemas.openxmlformats.org/drawingml/2006/table">
            <a:tbl>
              <a:tblPr>
                <a:noFill/>
                <a:tableStyleId>{D64D8123-145F-491B-9DC2-29AE73FA479F}</a:tableStyleId>
              </a:tblPr>
              <a:tblGrid>
                <a:gridCol w="629675">
                  <a:extLst>
                    <a:ext uri="{9D8B030D-6E8A-4147-A177-3AD203B41FA5}">
                      <a16:colId xmlns:a16="http://schemas.microsoft.com/office/drawing/2014/main" val="20000"/>
                    </a:ext>
                  </a:extLst>
                </a:gridCol>
                <a:gridCol w="625425">
                  <a:extLst>
                    <a:ext uri="{9D8B030D-6E8A-4147-A177-3AD203B41FA5}">
                      <a16:colId xmlns:a16="http://schemas.microsoft.com/office/drawing/2014/main" val="20001"/>
                    </a:ext>
                  </a:extLst>
                </a:gridCol>
                <a:gridCol w="660675">
                  <a:extLst>
                    <a:ext uri="{9D8B030D-6E8A-4147-A177-3AD203B41FA5}">
                      <a16:colId xmlns:a16="http://schemas.microsoft.com/office/drawing/2014/main" val="20002"/>
                    </a:ext>
                  </a:extLst>
                </a:gridCol>
                <a:gridCol w="633675">
                  <a:extLst>
                    <a:ext uri="{9D8B030D-6E8A-4147-A177-3AD203B41FA5}">
                      <a16:colId xmlns:a16="http://schemas.microsoft.com/office/drawing/2014/main" val="20003"/>
                    </a:ext>
                  </a:extLst>
                </a:gridCol>
                <a:gridCol w="636175">
                  <a:extLst>
                    <a:ext uri="{9D8B030D-6E8A-4147-A177-3AD203B41FA5}">
                      <a16:colId xmlns:a16="http://schemas.microsoft.com/office/drawing/2014/main" val="20004"/>
                    </a:ext>
                  </a:extLst>
                </a:gridCol>
              </a:tblGrid>
              <a:tr h="34395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0.5625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4395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0.5625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4395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4395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0.5625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4395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0.5625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0.0625</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402" name="Google Shape;402;p17"/>
          <p:cNvGraphicFramePr/>
          <p:nvPr>
            <p:extLst>
              <p:ext uri="{D42A27DB-BD31-4B8C-83A1-F6EECF244321}">
                <p14:modId xmlns:p14="http://schemas.microsoft.com/office/powerpoint/2010/main" val="1336873458"/>
              </p:ext>
            </p:extLst>
          </p:nvPr>
        </p:nvGraphicFramePr>
        <p:xfrm>
          <a:off x="3890251" y="1665425"/>
          <a:ext cx="1914250" cy="1752450"/>
        </p:xfrm>
        <a:graphic>
          <a:graphicData uri="http://schemas.openxmlformats.org/drawingml/2006/table">
            <a:tbl>
              <a:tblPr>
                <a:noFill/>
                <a:tableStyleId>{D64D8123-145F-491B-9DC2-29AE73FA479F}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289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2289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0.3</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2289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289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289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0.4</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03" name="Google Shape;403;p17"/>
          <p:cNvSpPr txBox="1"/>
          <p:nvPr/>
        </p:nvSpPr>
        <p:spPr>
          <a:xfrm>
            <a:off x="3944776" y="3344662"/>
            <a:ext cx="19143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1" u="none" strike="noStrike" cap="none">
                <a:solidFill>
                  <a:schemeClr val="lt2"/>
                </a:solidFill>
                <a:latin typeface="Arial"/>
                <a:ea typeface="Arial"/>
                <a:cs typeface="Arial"/>
                <a:sym typeface="Arial"/>
              </a:rPr>
              <a:t>O matrix normalize</a:t>
            </a:r>
            <a:endParaRPr sz="1500" b="0" i="1" u="none" strike="noStrike" cap="none">
              <a:solidFill>
                <a:schemeClr val="lt2"/>
              </a:solidFill>
              <a:latin typeface="Arial"/>
              <a:ea typeface="Arial"/>
              <a:cs typeface="Arial"/>
              <a:sym typeface="Arial"/>
            </a:endParaRPr>
          </a:p>
        </p:txBody>
      </p:sp>
      <p:graphicFrame>
        <p:nvGraphicFramePr>
          <p:cNvPr id="404" name="Google Shape;404;p17"/>
          <p:cNvGraphicFramePr/>
          <p:nvPr>
            <p:extLst>
              <p:ext uri="{D42A27DB-BD31-4B8C-83A1-F6EECF244321}">
                <p14:modId xmlns:p14="http://schemas.microsoft.com/office/powerpoint/2010/main" val="4224524347"/>
              </p:ext>
            </p:extLst>
          </p:nvPr>
        </p:nvGraphicFramePr>
        <p:xfrm>
          <a:off x="6230251" y="1665412"/>
          <a:ext cx="2734750" cy="1752500"/>
        </p:xfrm>
        <a:graphic>
          <a:graphicData uri="http://schemas.openxmlformats.org/drawingml/2006/table">
            <a:tbl>
              <a:tblPr>
                <a:noFill/>
                <a:tableStyleId>{D64D8123-145F-491B-9DC2-29AE73FA479F}</a:tableStyleId>
              </a:tblPr>
              <a:tblGrid>
                <a:gridCol w="546950">
                  <a:extLst>
                    <a:ext uri="{9D8B030D-6E8A-4147-A177-3AD203B41FA5}">
                      <a16:colId xmlns:a16="http://schemas.microsoft.com/office/drawing/2014/main" val="20000"/>
                    </a:ext>
                  </a:extLst>
                </a:gridCol>
                <a:gridCol w="546950">
                  <a:extLst>
                    <a:ext uri="{9D8B030D-6E8A-4147-A177-3AD203B41FA5}">
                      <a16:colId xmlns:a16="http://schemas.microsoft.com/office/drawing/2014/main" val="20001"/>
                    </a:ext>
                  </a:extLst>
                </a:gridCol>
                <a:gridCol w="546950">
                  <a:extLst>
                    <a:ext uri="{9D8B030D-6E8A-4147-A177-3AD203B41FA5}">
                      <a16:colId xmlns:a16="http://schemas.microsoft.com/office/drawing/2014/main" val="20002"/>
                    </a:ext>
                  </a:extLst>
                </a:gridCol>
                <a:gridCol w="546950">
                  <a:extLst>
                    <a:ext uri="{9D8B030D-6E8A-4147-A177-3AD203B41FA5}">
                      <a16:colId xmlns:a16="http://schemas.microsoft.com/office/drawing/2014/main" val="20003"/>
                    </a:ext>
                  </a:extLst>
                </a:gridCol>
                <a:gridCol w="546950">
                  <a:extLst>
                    <a:ext uri="{9D8B030D-6E8A-4147-A177-3AD203B41FA5}">
                      <a16:colId xmlns:a16="http://schemas.microsoft.com/office/drawing/2014/main" val="20004"/>
                    </a:ext>
                  </a:extLst>
                </a:gridCol>
              </a:tblGrid>
              <a:tr h="3505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0.06</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0.04</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0.04</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0.04</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0.04</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0.02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0.2</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0.1</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chemeClr val="lt2"/>
                          </a:solidFill>
                        </a:rPr>
                        <a:t>0</a:t>
                      </a:r>
                      <a:endParaRPr sz="1100" u="none" strike="noStrike" cap="none">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05" name="Google Shape;405;p17"/>
          <p:cNvSpPr txBox="1"/>
          <p:nvPr/>
        </p:nvSpPr>
        <p:spPr>
          <a:xfrm>
            <a:off x="6692676" y="3344662"/>
            <a:ext cx="1809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1" u="none" strike="noStrike" cap="none">
                <a:solidFill>
                  <a:schemeClr val="lt2"/>
                </a:solidFill>
                <a:latin typeface="Arial"/>
                <a:ea typeface="Arial"/>
                <a:cs typeface="Arial"/>
                <a:sym typeface="Arial"/>
              </a:rPr>
              <a:t>E matrix normalize</a:t>
            </a:r>
            <a:endParaRPr sz="1500" b="0" i="1" u="none" strike="noStrike" cap="none">
              <a:solidFill>
                <a:schemeClr val="lt2"/>
              </a:solidFill>
              <a:latin typeface="Arial"/>
              <a:ea typeface="Arial"/>
              <a:cs typeface="Arial"/>
              <a:sym typeface="Arial"/>
            </a:endParaRPr>
          </a:p>
        </p:txBody>
      </p:sp>
      <p:sp>
        <p:nvSpPr>
          <p:cNvPr id="406" name="Google Shape;406;p17"/>
          <p:cNvSpPr txBox="1"/>
          <p:nvPr/>
        </p:nvSpPr>
        <p:spPr>
          <a:xfrm>
            <a:off x="1331383" y="3344662"/>
            <a:ext cx="1080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1" u="none" strike="noStrike" cap="none">
                <a:solidFill>
                  <a:schemeClr val="lt2"/>
                </a:solidFill>
                <a:latin typeface="Arial"/>
                <a:ea typeface="Arial"/>
                <a:cs typeface="Arial"/>
                <a:sym typeface="Arial"/>
              </a:rPr>
              <a:t>W matrix</a:t>
            </a:r>
            <a:endParaRPr sz="1500" b="0" i="1" u="none" strike="noStrike" cap="none">
              <a:solidFill>
                <a:schemeClr val="lt2"/>
              </a:solidFill>
              <a:latin typeface="Arial"/>
              <a:ea typeface="Arial"/>
              <a:cs typeface="Arial"/>
              <a:sym typeface="Arial"/>
            </a:endParaRPr>
          </a:p>
        </p:txBody>
      </p:sp>
      <p:pic>
        <p:nvPicPr>
          <p:cNvPr id="407" name="Google Shape;407;p17"/>
          <p:cNvPicPr preferRelativeResize="0"/>
          <p:nvPr/>
        </p:nvPicPr>
        <p:blipFill rotWithShape="1">
          <a:blip r:embed="rId4">
            <a:alphaModFix/>
          </a:blip>
          <a:srcRect/>
          <a:stretch/>
        </p:blipFill>
        <p:spPr>
          <a:xfrm>
            <a:off x="908551" y="4102763"/>
            <a:ext cx="2192525" cy="778324"/>
          </a:xfrm>
          <a:prstGeom prst="rect">
            <a:avLst/>
          </a:prstGeom>
          <a:noFill/>
          <a:ln>
            <a:noFill/>
          </a:ln>
        </p:spPr>
      </p:pic>
      <p:cxnSp>
        <p:nvCxnSpPr>
          <p:cNvPr id="408" name="Google Shape;408;p17"/>
          <p:cNvCxnSpPr/>
          <p:nvPr/>
        </p:nvCxnSpPr>
        <p:spPr>
          <a:xfrm rot="10800000">
            <a:off x="3324726" y="4491712"/>
            <a:ext cx="1593300" cy="2400"/>
          </a:xfrm>
          <a:prstGeom prst="straightConnector1">
            <a:avLst/>
          </a:prstGeom>
          <a:noFill/>
          <a:ln w="19050" cap="flat" cmpd="sng">
            <a:solidFill>
              <a:srgbClr val="F2F2F2"/>
            </a:solidFill>
            <a:prstDash val="solid"/>
            <a:round/>
            <a:headEnd type="stealth" w="med" len="med"/>
            <a:tailEnd type="none" w="sm" len="sm"/>
          </a:ln>
        </p:spPr>
      </p:cxnSp>
      <p:sp>
        <p:nvSpPr>
          <p:cNvPr id="409" name="Google Shape;409;p17"/>
          <p:cNvSpPr txBox="1"/>
          <p:nvPr/>
        </p:nvSpPr>
        <p:spPr>
          <a:xfrm>
            <a:off x="5141676" y="4220287"/>
            <a:ext cx="2959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k = - 0.139240506329114</a:t>
            </a:r>
            <a:endParaRPr sz="1800" b="0" i="0" u="none" strike="noStrike" cap="none">
              <a:solidFill>
                <a:schemeClr val="lt2"/>
              </a:solidFill>
              <a:latin typeface="Arial"/>
              <a:ea typeface="Arial"/>
              <a:cs typeface="Arial"/>
              <a:sym typeface="Arial"/>
            </a:endParaRPr>
          </a:p>
        </p:txBody>
      </p:sp>
      <p:sp>
        <p:nvSpPr>
          <p:cNvPr id="410" name="Google Shape;410;p17"/>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sp>
        <p:nvSpPr>
          <p:cNvPr id="411" name="Google Shape;411;p17"/>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Phương pháp đánh giá</a:t>
            </a:r>
            <a:endParaRPr sz="3000">
              <a:latin typeface="Arial"/>
              <a:ea typeface="Arial"/>
              <a:cs typeface="Arial"/>
              <a:sym typeface="Arial"/>
            </a:endParaRPr>
          </a:p>
        </p:txBody>
      </p:sp>
      <p:sp>
        <p:nvSpPr>
          <p:cNvPr id="17" name="Google Shape;277;p12">
            <a:extLst>
              <a:ext uri="{FF2B5EF4-FFF2-40B4-BE49-F238E27FC236}">
                <a16:creationId xmlns:a16="http://schemas.microsoft.com/office/drawing/2014/main" id="{533916B9-C19F-43A2-BB6D-654ED21D9B1E}"/>
              </a:ext>
            </a:extLst>
          </p:cNvPr>
          <p:cNvSpPr/>
          <p:nvPr/>
        </p:nvSpPr>
        <p:spPr>
          <a:xfrm>
            <a:off x="18916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78;p12">
            <a:extLst>
              <a:ext uri="{FF2B5EF4-FFF2-40B4-BE49-F238E27FC236}">
                <a16:creationId xmlns:a16="http://schemas.microsoft.com/office/drawing/2014/main" id="{11F2CC92-BA11-4E7E-A2F1-AB1300142831}"/>
              </a:ext>
            </a:extLst>
          </p:cNvPr>
          <p:cNvSpPr/>
          <p:nvPr/>
        </p:nvSpPr>
        <p:spPr>
          <a:xfrm>
            <a:off x="34373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79;p12">
            <a:extLst>
              <a:ext uri="{FF2B5EF4-FFF2-40B4-BE49-F238E27FC236}">
                <a16:creationId xmlns:a16="http://schemas.microsoft.com/office/drawing/2014/main" id="{188ECB9F-F330-48A7-A764-25C968D26377}"/>
              </a:ext>
            </a:extLst>
          </p:cNvPr>
          <p:cNvSpPr/>
          <p:nvPr/>
        </p:nvSpPr>
        <p:spPr>
          <a:xfrm>
            <a:off x="49830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80;p12">
            <a:extLst>
              <a:ext uri="{FF2B5EF4-FFF2-40B4-BE49-F238E27FC236}">
                <a16:creationId xmlns:a16="http://schemas.microsoft.com/office/drawing/2014/main" id="{4A77C949-73F2-47B2-ADC4-922CB4CE364C}"/>
              </a:ext>
            </a:extLst>
          </p:cNvPr>
          <p:cNvSpPr/>
          <p:nvPr/>
        </p:nvSpPr>
        <p:spPr>
          <a:xfrm>
            <a:off x="6528701" y="74822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 name="Google Shape;282;p12">
            <a:extLst>
              <a:ext uri="{FF2B5EF4-FFF2-40B4-BE49-F238E27FC236}">
                <a16:creationId xmlns:a16="http://schemas.microsoft.com/office/drawing/2014/main" id="{9F432861-BCBC-4FBA-966A-F82546770B72}"/>
              </a:ext>
            </a:extLst>
          </p:cNvPr>
          <p:cNvCxnSpPr>
            <a:stCxn id="17" idx="6"/>
            <a:endCxn id="18" idx="2"/>
          </p:cNvCxnSpPr>
          <p:nvPr/>
        </p:nvCxnSpPr>
        <p:spPr>
          <a:xfrm>
            <a:off x="2464301" y="1034575"/>
            <a:ext cx="972900" cy="0"/>
          </a:xfrm>
          <a:prstGeom prst="straightConnector1">
            <a:avLst/>
          </a:prstGeom>
          <a:noFill/>
          <a:ln w="19050" cap="flat" cmpd="sng">
            <a:solidFill>
              <a:schemeClr val="lt2"/>
            </a:solidFill>
            <a:prstDash val="solid"/>
            <a:round/>
            <a:headEnd type="none" w="sm" len="sm"/>
            <a:tailEnd type="none" w="sm" len="sm"/>
          </a:ln>
        </p:spPr>
      </p:cxnSp>
      <p:cxnSp>
        <p:nvCxnSpPr>
          <p:cNvPr id="22" name="Google Shape;283;p12">
            <a:extLst>
              <a:ext uri="{FF2B5EF4-FFF2-40B4-BE49-F238E27FC236}">
                <a16:creationId xmlns:a16="http://schemas.microsoft.com/office/drawing/2014/main" id="{3FB86F88-91CE-4161-88B1-F259325C415C}"/>
              </a:ext>
            </a:extLst>
          </p:cNvPr>
          <p:cNvCxnSpPr>
            <a:stCxn id="18" idx="6"/>
            <a:endCxn id="19" idx="2"/>
          </p:cNvCxnSpPr>
          <p:nvPr/>
        </p:nvCxnSpPr>
        <p:spPr>
          <a:xfrm>
            <a:off x="4010001" y="1034575"/>
            <a:ext cx="972900" cy="0"/>
          </a:xfrm>
          <a:prstGeom prst="straightConnector1">
            <a:avLst/>
          </a:prstGeom>
          <a:noFill/>
          <a:ln w="19050" cap="flat" cmpd="sng">
            <a:solidFill>
              <a:schemeClr val="lt2"/>
            </a:solidFill>
            <a:prstDash val="solid"/>
            <a:round/>
            <a:headEnd type="none" w="sm" len="sm"/>
            <a:tailEnd type="none" w="sm" len="sm"/>
          </a:ln>
        </p:spPr>
      </p:cxnSp>
      <p:cxnSp>
        <p:nvCxnSpPr>
          <p:cNvPr id="23" name="Google Shape;284;p12">
            <a:extLst>
              <a:ext uri="{FF2B5EF4-FFF2-40B4-BE49-F238E27FC236}">
                <a16:creationId xmlns:a16="http://schemas.microsoft.com/office/drawing/2014/main" id="{115BD6C2-77B2-4568-8165-B66353130EA3}"/>
              </a:ext>
            </a:extLst>
          </p:cNvPr>
          <p:cNvCxnSpPr>
            <a:stCxn id="19" idx="6"/>
            <a:endCxn id="20" idx="2"/>
          </p:cNvCxnSpPr>
          <p:nvPr/>
        </p:nvCxnSpPr>
        <p:spPr>
          <a:xfrm>
            <a:off x="5555701" y="1034575"/>
            <a:ext cx="972900" cy="0"/>
          </a:xfrm>
          <a:prstGeom prst="straightConnector1">
            <a:avLst/>
          </a:prstGeom>
          <a:noFill/>
          <a:ln w="19050" cap="flat" cmpd="sng">
            <a:solidFill>
              <a:schemeClr val="lt2"/>
            </a:solidFill>
            <a:prstDash val="solid"/>
            <a:round/>
            <a:headEnd type="none" w="sm" len="sm"/>
            <a:tailEnd type="none" w="sm" len="sm"/>
          </a:ln>
        </p:spPr>
      </p:cxnSp>
      <p:sp>
        <p:nvSpPr>
          <p:cNvPr id="24" name="Google Shape;286;p12">
            <a:extLst>
              <a:ext uri="{FF2B5EF4-FFF2-40B4-BE49-F238E27FC236}">
                <a16:creationId xmlns:a16="http://schemas.microsoft.com/office/drawing/2014/main" id="{0F8050C1-6B26-498E-BFD8-E67B40634A59}"/>
              </a:ext>
            </a:extLst>
          </p:cNvPr>
          <p:cNvSpPr txBox="1"/>
          <p:nvPr/>
        </p:nvSpPr>
        <p:spPr>
          <a:xfrm>
            <a:off x="2011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a:t>
            </a:r>
            <a:endParaRPr sz="1400" b="0" i="0" u="none" strike="noStrike" cap="none">
              <a:solidFill>
                <a:schemeClr val="lt2"/>
              </a:solidFill>
              <a:latin typeface="Arial"/>
              <a:ea typeface="Arial"/>
              <a:cs typeface="Arial"/>
              <a:sym typeface="Arial"/>
            </a:endParaRPr>
          </a:p>
        </p:txBody>
      </p:sp>
      <p:sp>
        <p:nvSpPr>
          <p:cNvPr id="25" name="Google Shape;287;p12">
            <a:extLst>
              <a:ext uri="{FF2B5EF4-FFF2-40B4-BE49-F238E27FC236}">
                <a16:creationId xmlns:a16="http://schemas.microsoft.com/office/drawing/2014/main" id="{55000354-46F0-4F9C-9026-9EE61CCF0817}"/>
              </a:ext>
            </a:extLst>
          </p:cNvPr>
          <p:cNvSpPr txBox="1"/>
          <p:nvPr/>
        </p:nvSpPr>
        <p:spPr>
          <a:xfrm>
            <a:off x="35569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a:t>
            </a:r>
            <a:endParaRPr sz="1400" b="0" i="0" u="none" strike="noStrike" cap="none">
              <a:solidFill>
                <a:schemeClr val="lt2"/>
              </a:solidFill>
              <a:latin typeface="Arial"/>
              <a:ea typeface="Arial"/>
              <a:cs typeface="Arial"/>
              <a:sym typeface="Arial"/>
            </a:endParaRPr>
          </a:p>
        </p:txBody>
      </p:sp>
      <p:sp>
        <p:nvSpPr>
          <p:cNvPr id="26" name="Google Shape;288;p12">
            <a:extLst>
              <a:ext uri="{FF2B5EF4-FFF2-40B4-BE49-F238E27FC236}">
                <a16:creationId xmlns:a16="http://schemas.microsoft.com/office/drawing/2014/main" id="{861F3463-589D-45CE-9AB7-EA6E9B41EC09}"/>
              </a:ext>
            </a:extLst>
          </p:cNvPr>
          <p:cNvSpPr txBox="1"/>
          <p:nvPr/>
        </p:nvSpPr>
        <p:spPr>
          <a:xfrm>
            <a:off x="51026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a:t>
            </a:r>
            <a:endParaRPr sz="1400" b="0" i="0" u="none" strike="noStrike" cap="none">
              <a:solidFill>
                <a:schemeClr val="lt2"/>
              </a:solidFill>
              <a:latin typeface="Arial"/>
              <a:ea typeface="Arial"/>
              <a:cs typeface="Arial"/>
              <a:sym typeface="Arial"/>
            </a:endParaRPr>
          </a:p>
        </p:txBody>
      </p:sp>
      <p:sp>
        <p:nvSpPr>
          <p:cNvPr id="27" name="Google Shape;289;p12">
            <a:extLst>
              <a:ext uri="{FF2B5EF4-FFF2-40B4-BE49-F238E27FC236}">
                <a16:creationId xmlns:a16="http://schemas.microsoft.com/office/drawing/2014/main" id="{2ED95647-25F6-45E6-A22F-B8C92F8D3521}"/>
              </a:ext>
            </a:extLst>
          </p:cNvPr>
          <p:cNvSpPr txBox="1"/>
          <p:nvPr/>
        </p:nvSpPr>
        <p:spPr>
          <a:xfrm>
            <a:off x="6648351" y="834475"/>
            <a:ext cx="333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4</a:t>
            </a:r>
            <a:endParaRPr sz="14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500"/>
                                        <p:tgtEl>
                                          <p:spTgt spid="401"/>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03"/>
                                        </p:tgtEl>
                                        <p:attrNameLst>
                                          <p:attrName>style.visibility</p:attrName>
                                        </p:attrNameLst>
                                      </p:cBhvr>
                                      <p:to>
                                        <p:strVal val="visible"/>
                                      </p:to>
                                    </p:set>
                                    <p:animEffect transition="in" filter="fade">
                                      <p:cBhvr>
                                        <p:cTn id="13" dur="500"/>
                                        <p:tgtEl>
                                          <p:spTgt spid="403"/>
                                        </p:tgtEl>
                                      </p:cBhvr>
                                    </p:animEffect>
                                  </p:childTnLst>
                                </p:cTn>
                              </p:par>
                              <p:par>
                                <p:cTn id="14" presetID="10" presetClass="entr" presetSubtype="0" fill="hold" nodeType="withEffect">
                                  <p:stCondLst>
                                    <p:cond delay="0"/>
                                  </p:stCondLst>
                                  <p:childTnLst>
                                    <p:set>
                                      <p:cBhvr>
                                        <p:cTn id="15" dur="1" fill="hold">
                                          <p:stCondLst>
                                            <p:cond delay="0"/>
                                          </p:stCondLst>
                                        </p:cTn>
                                        <p:tgtEl>
                                          <p:spTgt spid="404"/>
                                        </p:tgtEl>
                                        <p:attrNameLst>
                                          <p:attrName>style.visibility</p:attrName>
                                        </p:attrNameLst>
                                      </p:cBhvr>
                                      <p:to>
                                        <p:strVal val="visible"/>
                                      </p:to>
                                    </p:set>
                                    <p:animEffect transition="in" filter="fade">
                                      <p:cBhvr>
                                        <p:cTn id="16" dur="500"/>
                                        <p:tgtEl>
                                          <p:spTgt spid="404"/>
                                        </p:tgtEl>
                                      </p:cBhvr>
                                    </p:animEffect>
                                  </p:childTnLst>
                                </p:cTn>
                              </p:par>
                              <p:par>
                                <p:cTn id="17" presetID="10" presetClass="entr" presetSubtype="0" fill="hold" nodeType="with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par>
                                <p:cTn id="20" presetID="10" presetClass="entr" presetSubtype="0" fill="hold" nodeType="with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7"/>
                                        </p:tgtEl>
                                        <p:attrNameLst>
                                          <p:attrName>style.visibility</p:attrName>
                                        </p:attrNameLst>
                                      </p:cBhvr>
                                      <p:to>
                                        <p:strVal val="visible"/>
                                      </p:to>
                                    </p:set>
                                    <p:animEffect transition="in" filter="fade">
                                      <p:cBhvr>
                                        <p:cTn id="33" dur="500"/>
                                        <p:tgtEl>
                                          <p:spTgt spid="4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fade">
                                      <p:cBhvr>
                                        <p:cTn id="38" dur="500"/>
                                        <p:tgtEl>
                                          <p:spTgt spid="409"/>
                                        </p:tgtEl>
                                      </p:cBhvr>
                                    </p:animEffect>
                                  </p:childTnLst>
                                </p:cTn>
                              </p:par>
                              <p:par>
                                <p:cTn id="39" presetID="10" presetClass="entr" presetSubtype="0" fill="hold" nodeType="withEffect">
                                  <p:stCondLst>
                                    <p:cond delay="0"/>
                                  </p:stCondLst>
                                  <p:childTnLst>
                                    <p:set>
                                      <p:cBhvr>
                                        <p:cTn id="40" dur="1" fill="hold">
                                          <p:stCondLst>
                                            <p:cond delay="0"/>
                                          </p:stCondLst>
                                        </p:cTn>
                                        <p:tgtEl>
                                          <p:spTgt spid="408"/>
                                        </p:tgtEl>
                                        <p:attrNameLst>
                                          <p:attrName>style.visibility</p:attrName>
                                        </p:attrNameLst>
                                      </p:cBhvr>
                                      <p:to>
                                        <p:strVal val="visible"/>
                                      </p:to>
                                    </p:set>
                                    <p:animEffect transition="in" filter="fade">
                                      <p:cBhvr>
                                        <p:cTn id="41"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sp>
        <p:nvSpPr>
          <p:cNvPr id="416" name="Google Shape;416;p18"/>
          <p:cNvSpPr txBox="1">
            <a:spLocks noGrp="1"/>
          </p:cNvSpPr>
          <p:nvPr>
            <p:ph type="title"/>
          </p:nvPr>
        </p:nvSpPr>
        <p:spPr>
          <a:xfrm>
            <a:off x="74000" y="2202150"/>
            <a:ext cx="2477700" cy="8085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a:latin typeface="Arial"/>
                <a:ea typeface="Arial"/>
                <a:cs typeface="Arial"/>
                <a:sym typeface="Arial"/>
              </a:rPr>
              <a:t>Training</a:t>
            </a:r>
            <a:endParaRPr>
              <a:latin typeface="Arial"/>
              <a:ea typeface="Arial"/>
              <a:cs typeface="Arial"/>
              <a:sym typeface="Arial"/>
            </a:endParaRPr>
          </a:p>
        </p:txBody>
      </p:sp>
      <p:cxnSp>
        <p:nvCxnSpPr>
          <p:cNvPr id="417" name="Google Shape;417;p18"/>
          <p:cNvCxnSpPr/>
          <p:nvPr/>
        </p:nvCxnSpPr>
        <p:spPr>
          <a:xfrm flipH="1">
            <a:off x="6690175" y="333750"/>
            <a:ext cx="1800" cy="4476000"/>
          </a:xfrm>
          <a:prstGeom prst="straightConnector1">
            <a:avLst/>
          </a:prstGeom>
          <a:noFill/>
          <a:ln w="19050" cap="flat" cmpd="sng">
            <a:solidFill>
              <a:schemeClr val="lt2"/>
            </a:solidFill>
            <a:prstDash val="solid"/>
            <a:round/>
            <a:headEnd type="oval" w="med" len="med"/>
            <a:tailEnd type="oval" w="med" len="med"/>
          </a:ln>
        </p:spPr>
      </p:cxnSp>
      <p:sp>
        <p:nvSpPr>
          <p:cNvPr id="418" name="Google Shape;418;p18"/>
          <p:cNvSpPr txBox="1"/>
          <p:nvPr/>
        </p:nvSpPr>
        <p:spPr>
          <a:xfrm>
            <a:off x="3914950" y="851000"/>
            <a:ext cx="26727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Imbalance data</a:t>
            </a:r>
            <a:endParaRPr sz="2200" b="0" i="0" u="none" strike="noStrike" cap="none">
              <a:solidFill>
                <a:schemeClr val="lt2"/>
              </a:solidFill>
              <a:latin typeface="Arial"/>
              <a:ea typeface="Arial"/>
              <a:cs typeface="Arial"/>
              <a:sym typeface="Arial"/>
            </a:endParaRPr>
          </a:p>
        </p:txBody>
      </p:sp>
      <p:sp>
        <p:nvSpPr>
          <p:cNvPr id="419" name="Google Shape;419;p18"/>
          <p:cNvSpPr txBox="1"/>
          <p:nvPr/>
        </p:nvSpPr>
        <p:spPr>
          <a:xfrm>
            <a:off x="6796250" y="1592100"/>
            <a:ext cx="2063700" cy="62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Balance data</a:t>
            </a:r>
            <a:endParaRPr sz="2200" b="0" i="0" u="none" strike="noStrike" cap="none">
              <a:solidFill>
                <a:schemeClr val="lt2"/>
              </a:solidFill>
              <a:latin typeface="Arial"/>
              <a:ea typeface="Arial"/>
              <a:cs typeface="Arial"/>
              <a:sym typeface="Arial"/>
            </a:endParaRPr>
          </a:p>
        </p:txBody>
      </p:sp>
      <p:sp>
        <p:nvSpPr>
          <p:cNvPr id="420" name="Google Shape;420;p18"/>
          <p:cNvSpPr txBox="1"/>
          <p:nvPr/>
        </p:nvSpPr>
        <p:spPr>
          <a:xfrm>
            <a:off x="4524000" y="2331275"/>
            <a:ext cx="20637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Multi-Classes</a:t>
            </a:r>
            <a:endParaRPr sz="2200" b="0" i="0" u="none" strike="noStrike" cap="none">
              <a:solidFill>
                <a:schemeClr val="lt2"/>
              </a:solidFill>
              <a:latin typeface="Arial"/>
              <a:ea typeface="Arial"/>
              <a:cs typeface="Arial"/>
              <a:sym typeface="Arial"/>
            </a:endParaRPr>
          </a:p>
        </p:txBody>
      </p:sp>
      <p:sp>
        <p:nvSpPr>
          <p:cNvPr id="421" name="Google Shape;421;p18"/>
          <p:cNvSpPr txBox="1"/>
          <p:nvPr/>
        </p:nvSpPr>
        <p:spPr>
          <a:xfrm>
            <a:off x="6796250" y="3070450"/>
            <a:ext cx="1788600" cy="62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Imbalance </a:t>
            </a:r>
            <a:endParaRPr sz="22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Multi-Model</a:t>
            </a:r>
            <a:endParaRPr sz="2200" b="0" i="0" u="none" strike="noStrike" cap="none">
              <a:solidFill>
                <a:schemeClr val="lt2"/>
              </a:solidFill>
              <a:latin typeface="Arial"/>
              <a:ea typeface="Arial"/>
              <a:cs typeface="Arial"/>
              <a:sym typeface="Arial"/>
            </a:endParaRPr>
          </a:p>
        </p:txBody>
      </p:sp>
      <p:cxnSp>
        <p:nvCxnSpPr>
          <p:cNvPr id="422" name="Google Shape;422;p18"/>
          <p:cNvCxnSpPr>
            <a:stCxn id="418" idx="3"/>
          </p:cNvCxnSpPr>
          <p:nvPr/>
        </p:nvCxnSpPr>
        <p:spPr>
          <a:xfrm>
            <a:off x="6587650" y="1164200"/>
            <a:ext cx="208500" cy="0"/>
          </a:xfrm>
          <a:prstGeom prst="straightConnector1">
            <a:avLst/>
          </a:prstGeom>
          <a:noFill/>
          <a:ln w="19050" cap="flat" cmpd="sng">
            <a:solidFill>
              <a:schemeClr val="lt2"/>
            </a:solidFill>
            <a:prstDash val="solid"/>
            <a:round/>
            <a:headEnd type="none" w="sm" len="sm"/>
            <a:tailEnd type="none" w="sm" len="sm"/>
          </a:ln>
        </p:spPr>
      </p:cxnSp>
      <p:cxnSp>
        <p:nvCxnSpPr>
          <p:cNvPr id="423" name="Google Shape;423;p18"/>
          <p:cNvCxnSpPr>
            <a:endCxn id="419" idx="1"/>
          </p:cNvCxnSpPr>
          <p:nvPr/>
        </p:nvCxnSpPr>
        <p:spPr>
          <a:xfrm>
            <a:off x="6587750" y="1905300"/>
            <a:ext cx="208500" cy="0"/>
          </a:xfrm>
          <a:prstGeom prst="straightConnector1">
            <a:avLst/>
          </a:prstGeom>
          <a:noFill/>
          <a:ln w="19050" cap="flat" cmpd="sng">
            <a:solidFill>
              <a:schemeClr val="lt2"/>
            </a:solidFill>
            <a:prstDash val="solid"/>
            <a:round/>
            <a:headEnd type="none" w="sm" len="sm"/>
            <a:tailEnd type="none" w="sm" len="sm"/>
          </a:ln>
        </p:spPr>
      </p:cxnSp>
      <p:cxnSp>
        <p:nvCxnSpPr>
          <p:cNvPr id="424" name="Google Shape;424;p18"/>
          <p:cNvCxnSpPr>
            <a:stCxn id="420" idx="3"/>
          </p:cNvCxnSpPr>
          <p:nvPr/>
        </p:nvCxnSpPr>
        <p:spPr>
          <a:xfrm>
            <a:off x="6587700" y="2644475"/>
            <a:ext cx="208500" cy="0"/>
          </a:xfrm>
          <a:prstGeom prst="straightConnector1">
            <a:avLst/>
          </a:prstGeom>
          <a:noFill/>
          <a:ln w="19050" cap="flat" cmpd="sng">
            <a:solidFill>
              <a:schemeClr val="lt2"/>
            </a:solidFill>
            <a:prstDash val="solid"/>
            <a:round/>
            <a:headEnd type="none" w="sm" len="sm"/>
            <a:tailEnd type="none" w="sm" len="sm"/>
          </a:ln>
        </p:spPr>
      </p:cxnSp>
      <p:cxnSp>
        <p:nvCxnSpPr>
          <p:cNvPr id="425" name="Google Shape;425;p18"/>
          <p:cNvCxnSpPr>
            <a:endCxn id="421" idx="1"/>
          </p:cNvCxnSpPr>
          <p:nvPr/>
        </p:nvCxnSpPr>
        <p:spPr>
          <a:xfrm rot="10800000" flipH="1">
            <a:off x="6587750" y="3383650"/>
            <a:ext cx="208500" cy="1800"/>
          </a:xfrm>
          <a:prstGeom prst="straightConnector1">
            <a:avLst/>
          </a:prstGeom>
          <a:noFill/>
          <a:ln w="19050" cap="flat" cmpd="sng">
            <a:solidFill>
              <a:schemeClr val="lt2"/>
            </a:solidFill>
            <a:prstDash val="solid"/>
            <a:round/>
            <a:headEnd type="none" w="sm" len="sm"/>
            <a:tailEnd type="none" w="sm" len="sm"/>
          </a:ln>
        </p:spPr>
      </p:cxnSp>
      <p:cxnSp>
        <p:nvCxnSpPr>
          <p:cNvPr id="426" name="Google Shape;426;p18"/>
          <p:cNvCxnSpPr/>
          <p:nvPr/>
        </p:nvCxnSpPr>
        <p:spPr>
          <a:xfrm rot="10800000" flipH="1">
            <a:off x="6586825" y="4124625"/>
            <a:ext cx="208500" cy="1800"/>
          </a:xfrm>
          <a:prstGeom prst="straightConnector1">
            <a:avLst/>
          </a:prstGeom>
          <a:noFill/>
          <a:ln w="19050" cap="flat" cmpd="sng">
            <a:solidFill>
              <a:schemeClr val="lt2"/>
            </a:solidFill>
            <a:prstDash val="solid"/>
            <a:round/>
            <a:headEnd type="none" w="sm" len="sm"/>
            <a:tailEnd type="none" w="sm" len="sm"/>
          </a:ln>
        </p:spPr>
      </p:cxnSp>
      <p:sp>
        <p:nvSpPr>
          <p:cNvPr id="427" name="Google Shape;427;p18"/>
          <p:cNvSpPr txBox="1"/>
          <p:nvPr/>
        </p:nvSpPr>
        <p:spPr>
          <a:xfrm>
            <a:off x="4847450" y="3811550"/>
            <a:ext cx="17403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 sz="2200" b="0" i="0" u="none" strike="noStrike" cap="none">
                <a:solidFill>
                  <a:schemeClr val="lt2"/>
                </a:solidFill>
                <a:latin typeface="Arial"/>
                <a:ea typeface="Arial"/>
                <a:cs typeface="Arial"/>
                <a:sym typeface="Arial"/>
              </a:rPr>
              <a:t>Balance Multi-Model</a:t>
            </a:r>
            <a:endParaRPr sz="2200" b="0" i="0" u="none" strike="noStrike" cap="none">
              <a:solidFill>
                <a:schemeClr val="lt2"/>
              </a:solidFill>
              <a:latin typeface="Arial"/>
              <a:ea typeface="Arial"/>
              <a:cs typeface="Arial"/>
              <a:sym typeface="Arial"/>
            </a:endParaRPr>
          </a:p>
        </p:txBody>
      </p:sp>
      <p:cxnSp>
        <p:nvCxnSpPr>
          <p:cNvPr id="428" name="Google Shape;428;p18"/>
          <p:cNvCxnSpPr/>
          <p:nvPr/>
        </p:nvCxnSpPr>
        <p:spPr>
          <a:xfrm rot="10800000">
            <a:off x="2657050" y="2298075"/>
            <a:ext cx="7200" cy="825000"/>
          </a:xfrm>
          <a:prstGeom prst="straightConnector1">
            <a:avLst/>
          </a:prstGeom>
          <a:noFill/>
          <a:ln w="19050" cap="flat" cmpd="sng">
            <a:solidFill>
              <a:schemeClr val="lt2"/>
            </a:solidFill>
            <a:prstDash val="solid"/>
            <a:round/>
            <a:headEnd type="oval" w="med" len="med"/>
            <a:tailEnd type="oval" w="med" len="med"/>
          </a:ln>
        </p:spPr>
      </p:cxnSp>
      <p:sp>
        <p:nvSpPr>
          <p:cNvPr id="429" name="Google Shape;429;p1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fade">
                                      <p:cBhvr>
                                        <p:cTn id="10" dur="500"/>
                                        <p:tgtEl>
                                          <p:spTgt spid="418"/>
                                        </p:tgtEl>
                                      </p:cBhvr>
                                    </p:animEffect>
                                  </p:childTnLst>
                                </p:cTn>
                              </p:par>
                              <p:par>
                                <p:cTn id="11" presetID="10"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animEffect transition="in" filter="fade">
                                      <p:cBhvr>
                                        <p:cTn id="13" dur="500"/>
                                        <p:tgtEl>
                                          <p:spTgt spid="419"/>
                                        </p:tgtEl>
                                      </p:cBhvr>
                                    </p:animEffect>
                                  </p:childTnLst>
                                </p:cTn>
                              </p:par>
                              <p:par>
                                <p:cTn id="14" presetID="10" presetClass="entr" presetSubtype="0" fill="hold" nodeType="with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fade">
                                      <p:cBhvr>
                                        <p:cTn id="16" dur="500"/>
                                        <p:tgtEl>
                                          <p:spTgt spid="420"/>
                                        </p:tgtEl>
                                      </p:cBhvr>
                                    </p:animEffect>
                                  </p:childTnLst>
                                </p:cTn>
                              </p:par>
                              <p:par>
                                <p:cTn id="17" presetID="10" presetClass="entr" presetSubtype="0" fill="hold" nodeType="withEffect">
                                  <p:stCondLst>
                                    <p:cond delay="0"/>
                                  </p:stCondLst>
                                  <p:childTnLst>
                                    <p:set>
                                      <p:cBhvr>
                                        <p:cTn id="18" dur="1" fill="hold">
                                          <p:stCondLst>
                                            <p:cond delay="0"/>
                                          </p:stCondLst>
                                        </p:cTn>
                                        <p:tgtEl>
                                          <p:spTgt spid="421"/>
                                        </p:tgtEl>
                                        <p:attrNameLst>
                                          <p:attrName>style.visibility</p:attrName>
                                        </p:attrNameLst>
                                      </p:cBhvr>
                                      <p:to>
                                        <p:strVal val="visible"/>
                                      </p:to>
                                    </p:set>
                                    <p:animEffect transition="in" filter="fade">
                                      <p:cBhvr>
                                        <p:cTn id="19" dur="500"/>
                                        <p:tgtEl>
                                          <p:spTgt spid="421"/>
                                        </p:tgtEl>
                                      </p:cBhvr>
                                    </p:animEffect>
                                  </p:childTnLst>
                                </p:cTn>
                              </p:par>
                              <p:par>
                                <p:cTn id="20" presetID="10" presetClass="entr" presetSubtype="0" fill="hold" nodeType="withEffect">
                                  <p:stCondLst>
                                    <p:cond delay="0"/>
                                  </p:stCondLst>
                                  <p:childTnLst>
                                    <p:set>
                                      <p:cBhvr>
                                        <p:cTn id="21" dur="1" fill="hold">
                                          <p:stCondLst>
                                            <p:cond delay="0"/>
                                          </p:stCondLst>
                                        </p:cTn>
                                        <p:tgtEl>
                                          <p:spTgt spid="422"/>
                                        </p:tgtEl>
                                        <p:attrNameLst>
                                          <p:attrName>style.visibility</p:attrName>
                                        </p:attrNameLst>
                                      </p:cBhvr>
                                      <p:to>
                                        <p:strVal val="visible"/>
                                      </p:to>
                                    </p:set>
                                    <p:animEffect transition="in" filter="fade">
                                      <p:cBhvr>
                                        <p:cTn id="22" dur="500"/>
                                        <p:tgtEl>
                                          <p:spTgt spid="422"/>
                                        </p:tgtEl>
                                      </p:cBhvr>
                                    </p:animEffect>
                                  </p:childTnLst>
                                </p:cTn>
                              </p:par>
                              <p:par>
                                <p:cTn id="23" presetID="10" presetClass="entr" presetSubtype="0" fill="hold" nodeType="withEffect">
                                  <p:stCondLst>
                                    <p:cond delay="0"/>
                                  </p:stCondLst>
                                  <p:childTnLst>
                                    <p:set>
                                      <p:cBhvr>
                                        <p:cTn id="24" dur="1" fill="hold">
                                          <p:stCondLst>
                                            <p:cond delay="0"/>
                                          </p:stCondLst>
                                        </p:cTn>
                                        <p:tgtEl>
                                          <p:spTgt spid="423"/>
                                        </p:tgtEl>
                                        <p:attrNameLst>
                                          <p:attrName>style.visibility</p:attrName>
                                        </p:attrNameLst>
                                      </p:cBhvr>
                                      <p:to>
                                        <p:strVal val="visible"/>
                                      </p:to>
                                    </p:set>
                                    <p:animEffect transition="in" filter="fade">
                                      <p:cBhvr>
                                        <p:cTn id="25" dur="500"/>
                                        <p:tgtEl>
                                          <p:spTgt spid="423"/>
                                        </p:tgtEl>
                                      </p:cBhvr>
                                    </p:animEffect>
                                  </p:childTnLst>
                                </p:cTn>
                              </p:par>
                              <p:par>
                                <p:cTn id="26" presetID="10" presetClass="entr" presetSubtype="0" fill="hold" nodeType="withEffect">
                                  <p:stCondLst>
                                    <p:cond delay="0"/>
                                  </p:stCondLst>
                                  <p:childTnLst>
                                    <p:set>
                                      <p:cBhvr>
                                        <p:cTn id="27" dur="1" fill="hold">
                                          <p:stCondLst>
                                            <p:cond delay="0"/>
                                          </p:stCondLst>
                                        </p:cTn>
                                        <p:tgtEl>
                                          <p:spTgt spid="424"/>
                                        </p:tgtEl>
                                        <p:attrNameLst>
                                          <p:attrName>style.visibility</p:attrName>
                                        </p:attrNameLst>
                                      </p:cBhvr>
                                      <p:to>
                                        <p:strVal val="visible"/>
                                      </p:to>
                                    </p:set>
                                    <p:animEffect transition="in" filter="fade">
                                      <p:cBhvr>
                                        <p:cTn id="28" dur="500"/>
                                        <p:tgtEl>
                                          <p:spTgt spid="424"/>
                                        </p:tgtEl>
                                      </p:cBhvr>
                                    </p:animEffect>
                                  </p:childTnLst>
                                </p:cTn>
                              </p:par>
                              <p:par>
                                <p:cTn id="29" presetID="10" presetClass="entr" presetSubtype="0" fill="hold" nodeType="withEffect">
                                  <p:stCondLst>
                                    <p:cond delay="0"/>
                                  </p:stCondLst>
                                  <p:childTnLst>
                                    <p:set>
                                      <p:cBhvr>
                                        <p:cTn id="30" dur="1" fill="hold">
                                          <p:stCondLst>
                                            <p:cond delay="0"/>
                                          </p:stCondLst>
                                        </p:cTn>
                                        <p:tgtEl>
                                          <p:spTgt spid="425"/>
                                        </p:tgtEl>
                                        <p:attrNameLst>
                                          <p:attrName>style.visibility</p:attrName>
                                        </p:attrNameLst>
                                      </p:cBhvr>
                                      <p:to>
                                        <p:strVal val="visible"/>
                                      </p:to>
                                    </p:set>
                                    <p:animEffect transition="in" filter="fade">
                                      <p:cBhvr>
                                        <p:cTn id="31" dur="500"/>
                                        <p:tgtEl>
                                          <p:spTgt spid="425"/>
                                        </p:tgtEl>
                                      </p:cBhvr>
                                    </p:animEffect>
                                  </p:childTnLst>
                                </p:cTn>
                              </p:par>
                              <p:par>
                                <p:cTn id="32" presetID="10" presetClass="entr" presetSubtype="0" fill="hold" nodeType="with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500"/>
                                        <p:tgtEl>
                                          <p:spTgt spid="426"/>
                                        </p:tgtEl>
                                      </p:cBhvr>
                                    </p:animEffect>
                                  </p:childTnLst>
                                </p:cTn>
                              </p:par>
                              <p:par>
                                <p:cTn id="35" presetID="10" presetClass="entr" presetSubtype="0" fill="hold" nodeType="withEffect">
                                  <p:stCondLst>
                                    <p:cond delay="0"/>
                                  </p:stCondLst>
                                  <p:childTnLst>
                                    <p:set>
                                      <p:cBhvr>
                                        <p:cTn id="36" dur="1" fill="hold">
                                          <p:stCondLst>
                                            <p:cond delay="0"/>
                                          </p:stCondLst>
                                        </p:cTn>
                                        <p:tgtEl>
                                          <p:spTgt spid="427"/>
                                        </p:tgtEl>
                                        <p:attrNameLst>
                                          <p:attrName>style.visibility</p:attrName>
                                        </p:attrNameLst>
                                      </p:cBhvr>
                                      <p:to>
                                        <p:strVal val="visible"/>
                                      </p:to>
                                    </p:set>
                                    <p:animEffect transition="in" filter="fade">
                                      <p:cBhvr>
                                        <p:cTn id="3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1562525" y="1098063"/>
            <a:ext cx="23391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Mô tả đề tài</a:t>
            </a:r>
            <a:endParaRPr>
              <a:latin typeface="Arial"/>
              <a:ea typeface="Arial"/>
              <a:cs typeface="Arial"/>
              <a:sym typeface="Arial"/>
            </a:endParaRPr>
          </a:p>
        </p:txBody>
      </p:sp>
      <p:sp>
        <p:nvSpPr>
          <p:cNvPr id="75" name="Google Shape;75;p2"/>
          <p:cNvSpPr txBox="1">
            <a:spLocks noGrp="1"/>
          </p:cNvSpPr>
          <p:nvPr>
            <p:ph type="title" idx="2"/>
          </p:nvPr>
        </p:nvSpPr>
        <p:spPr>
          <a:xfrm>
            <a:off x="5694501" y="2316348"/>
            <a:ext cx="2547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Training model</a:t>
            </a:r>
            <a:endParaRPr>
              <a:latin typeface="Arial"/>
              <a:ea typeface="Arial"/>
              <a:cs typeface="Arial"/>
              <a:sym typeface="Arial"/>
            </a:endParaRPr>
          </a:p>
        </p:txBody>
      </p:sp>
      <p:sp>
        <p:nvSpPr>
          <p:cNvPr id="76" name="Google Shape;76;p2"/>
          <p:cNvSpPr txBox="1">
            <a:spLocks noGrp="1"/>
          </p:cNvSpPr>
          <p:nvPr>
            <p:ph type="title" idx="4"/>
          </p:nvPr>
        </p:nvSpPr>
        <p:spPr>
          <a:xfrm>
            <a:off x="5737701" y="1082813"/>
            <a:ext cx="25038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Xử lý ảnh</a:t>
            </a:r>
            <a:endParaRPr>
              <a:latin typeface="Arial"/>
              <a:ea typeface="Arial"/>
              <a:cs typeface="Arial"/>
              <a:sym typeface="Arial"/>
            </a:endParaRPr>
          </a:p>
        </p:txBody>
      </p:sp>
      <p:sp>
        <p:nvSpPr>
          <p:cNvPr id="77" name="Google Shape;77;p2"/>
          <p:cNvSpPr txBox="1">
            <a:spLocks noGrp="1"/>
          </p:cNvSpPr>
          <p:nvPr>
            <p:ph type="title" idx="6"/>
          </p:nvPr>
        </p:nvSpPr>
        <p:spPr>
          <a:xfrm>
            <a:off x="3901625" y="3664474"/>
            <a:ext cx="2856600" cy="6306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Tổng kết</a:t>
            </a:r>
            <a:endParaRPr>
              <a:latin typeface="Arial"/>
              <a:ea typeface="Arial"/>
              <a:cs typeface="Arial"/>
              <a:sym typeface="Arial"/>
            </a:endParaRPr>
          </a:p>
        </p:txBody>
      </p:sp>
      <p:sp>
        <p:nvSpPr>
          <p:cNvPr id="78" name="Google Shape;78;p2"/>
          <p:cNvSpPr txBox="1">
            <a:spLocks noGrp="1"/>
          </p:cNvSpPr>
          <p:nvPr>
            <p:ph type="title" idx="8"/>
          </p:nvPr>
        </p:nvSpPr>
        <p:spPr>
          <a:xfrm>
            <a:off x="4896812" y="1082813"/>
            <a:ext cx="600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02</a:t>
            </a:r>
            <a:endParaRPr/>
          </a:p>
        </p:txBody>
      </p:sp>
      <p:sp>
        <p:nvSpPr>
          <p:cNvPr id="79" name="Google Shape;79;p2"/>
          <p:cNvSpPr txBox="1">
            <a:spLocks noGrp="1"/>
          </p:cNvSpPr>
          <p:nvPr>
            <p:ph type="title" idx="9"/>
          </p:nvPr>
        </p:nvSpPr>
        <p:spPr>
          <a:xfrm>
            <a:off x="759812" y="1098063"/>
            <a:ext cx="600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01</a:t>
            </a:r>
            <a:endParaRPr/>
          </a:p>
        </p:txBody>
      </p:sp>
      <p:sp>
        <p:nvSpPr>
          <p:cNvPr id="80" name="Google Shape;80;p2"/>
          <p:cNvSpPr txBox="1">
            <a:spLocks noGrp="1"/>
          </p:cNvSpPr>
          <p:nvPr>
            <p:ph type="title" idx="13"/>
          </p:nvPr>
        </p:nvSpPr>
        <p:spPr>
          <a:xfrm>
            <a:off x="4865775" y="2318382"/>
            <a:ext cx="600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04</a:t>
            </a:r>
            <a:endParaRPr/>
          </a:p>
        </p:txBody>
      </p:sp>
      <p:sp>
        <p:nvSpPr>
          <p:cNvPr id="81" name="Google Shape;81;p2"/>
          <p:cNvSpPr txBox="1">
            <a:spLocks noGrp="1"/>
          </p:cNvSpPr>
          <p:nvPr>
            <p:ph type="title" idx="14"/>
          </p:nvPr>
        </p:nvSpPr>
        <p:spPr>
          <a:xfrm>
            <a:off x="759812" y="2303875"/>
            <a:ext cx="600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03</a:t>
            </a:r>
            <a:endParaRPr/>
          </a:p>
        </p:txBody>
      </p:sp>
      <p:cxnSp>
        <p:nvCxnSpPr>
          <p:cNvPr id="82" name="Google Shape;82;p2"/>
          <p:cNvCxnSpPr/>
          <p:nvPr/>
        </p:nvCxnSpPr>
        <p:spPr>
          <a:xfrm>
            <a:off x="5573013" y="987927"/>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83" name="Google Shape;83;p2"/>
          <p:cNvCxnSpPr/>
          <p:nvPr/>
        </p:nvCxnSpPr>
        <p:spPr>
          <a:xfrm>
            <a:off x="1436088" y="2204891"/>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84" name="Google Shape;84;p2"/>
          <p:cNvCxnSpPr/>
          <p:nvPr/>
        </p:nvCxnSpPr>
        <p:spPr>
          <a:xfrm>
            <a:off x="5542050" y="2204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85" name="Google Shape;85;p2"/>
          <p:cNvCxnSpPr/>
          <p:nvPr/>
        </p:nvCxnSpPr>
        <p:spPr>
          <a:xfrm>
            <a:off x="1436013" y="987941"/>
            <a:ext cx="0" cy="630600"/>
          </a:xfrm>
          <a:prstGeom prst="straightConnector1">
            <a:avLst/>
          </a:prstGeom>
          <a:noFill/>
          <a:ln w="19050" cap="flat" cmpd="sng">
            <a:solidFill>
              <a:schemeClr val="lt2"/>
            </a:solidFill>
            <a:prstDash val="solid"/>
            <a:round/>
            <a:headEnd type="oval" w="med" len="med"/>
            <a:tailEnd type="oval" w="med" len="med"/>
          </a:ln>
        </p:spPr>
      </p:cxnSp>
      <p:sp>
        <p:nvSpPr>
          <p:cNvPr id="86" name="Google Shape;86;p2"/>
          <p:cNvSpPr txBox="1">
            <a:spLocks noGrp="1"/>
          </p:cNvSpPr>
          <p:nvPr>
            <p:ph type="title" idx="13"/>
          </p:nvPr>
        </p:nvSpPr>
        <p:spPr>
          <a:xfrm>
            <a:off x="3071863" y="3769024"/>
            <a:ext cx="600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05</a:t>
            </a:r>
            <a:endParaRPr/>
          </a:p>
        </p:txBody>
      </p:sp>
      <p:cxnSp>
        <p:nvCxnSpPr>
          <p:cNvPr id="87" name="Google Shape;87;p2"/>
          <p:cNvCxnSpPr/>
          <p:nvPr/>
        </p:nvCxnSpPr>
        <p:spPr>
          <a:xfrm>
            <a:off x="3748138" y="3654807"/>
            <a:ext cx="0" cy="630600"/>
          </a:xfrm>
          <a:prstGeom prst="straightConnector1">
            <a:avLst/>
          </a:prstGeom>
          <a:noFill/>
          <a:ln w="19050" cap="flat" cmpd="sng">
            <a:solidFill>
              <a:schemeClr val="lt2"/>
            </a:solidFill>
            <a:prstDash val="solid"/>
            <a:round/>
            <a:headEnd type="oval" w="med" len="med"/>
            <a:tailEnd type="oval" w="med" len="med"/>
          </a:ln>
        </p:spPr>
      </p:cxnSp>
      <p:sp>
        <p:nvSpPr>
          <p:cNvPr id="88" name="Google Shape;88;p2"/>
          <p:cNvSpPr txBox="1"/>
          <p:nvPr/>
        </p:nvSpPr>
        <p:spPr>
          <a:xfrm>
            <a:off x="1512262" y="2298427"/>
            <a:ext cx="2547000" cy="421500"/>
          </a:xfrm>
          <a:prstGeom prst="rect">
            <a:avLst/>
          </a:prstGeom>
          <a:noFill/>
          <a:ln>
            <a:noFill/>
          </a:ln>
          <a:effectLst>
            <a:outerShdw blurRad="57150" dist="47625" dir="6060000" algn="bl" rotWithShape="0">
              <a:srgbClr val="000000"/>
            </a:outerShdw>
          </a:effectLst>
        </p:spPr>
        <p:txBody>
          <a:bodyPr spcFirstLastPara="1" wrap="square" lIns="91425" tIns="91425" rIns="91425" bIns="91425" anchor="ctr" anchorCtr="0">
            <a:noAutofit/>
          </a:bodyPr>
          <a:lstStyle/>
          <a:p>
            <a:pPr marL="0" marR="72000" lvl="0" indent="0" algn="l" rtl="0">
              <a:lnSpc>
                <a:spcPct val="100000"/>
              </a:lnSpc>
              <a:spcBef>
                <a:spcPts val="0"/>
              </a:spcBef>
              <a:spcAft>
                <a:spcPts val="0"/>
              </a:spcAft>
              <a:buClr>
                <a:schemeClr val="lt2"/>
              </a:buClr>
              <a:buSzPts val="1400"/>
              <a:buFont typeface="Rajdhani"/>
              <a:buNone/>
            </a:pPr>
            <a:r>
              <a:rPr lang="en" sz="2400" b="1" i="0" u="none" strike="noStrike" cap="none">
                <a:solidFill>
                  <a:schemeClr val="lt2"/>
                </a:solidFill>
                <a:latin typeface="Arial"/>
                <a:ea typeface="Arial"/>
                <a:cs typeface="Arial"/>
                <a:sym typeface="Arial"/>
              </a:rPr>
              <a:t>Phương pháp đánh giá</a:t>
            </a:r>
            <a:endParaRPr sz="1400" b="0" i="0" u="none" strike="noStrike" cap="none">
              <a:solidFill>
                <a:srgbClr val="000000"/>
              </a:solidFill>
              <a:latin typeface="Arial"/>
              <a:ea typeface="Arial"/>
              <a:cs typeface="Arial"/>
              <a:sym typeface="Arial"/>
            </a:endParaRPr>
          </a:p>
        </p:txBody>
      </p:sp>
      <p:sp>
        <p:nvSpPr>
          <p:cNvPr id="89" name="Google Shape;89;p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9"/>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
        <p:nvSpPr>
          <p:cNvPr id="435" name="Google Shape;435;p59"/>
          <p:cNvSpPr/>
          <p:nvPr/>
        </p:nvSpPr>
        <p:spPr>
          <a:xfrm>
            <a:off x="3705691" y="855321"/>
            <a:ext cx="1732617" cy="523234"/>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sp>
        <p:nvSpPr>
          <p:cNvPr id="436" name="Google Shape;436;p59"/>
          <p:cNvSpPr/>
          <p:nvPr/>
        </p:nvSpPr>
        <p:spPr>
          <a:xfrm>
            <a:off x="1911390" y="867896"/>
            <a:ext cx="1732684" cy="523233"/>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EfficientNetB4</a:t>
            </a:r>
            <a:endParaRPr sz="1400" b="0" i="0" u="none" strike="noStrike" cap="none">
              <a:solidFill>
                <a:srgbClr val="000000"/>
              </a:solidFill>
              <a:latin typeface="Arial"/>
              <a:ea typeface="Arial"/>
              <a:cs typeface="Arial"/>
              <a:sym typeface="Arial"/>
            </a:endParaRPr>
          </a:p>
        </p:txBody>
      </p:sp>
      <p:sp>
        <p:nvSpPr>
          <p:cNvPr id="437" name="Google Shape;437;p59"/>
          <p:cNvSpPr/>
          <p:nvPr/>
        </p:nvSpPr>
        <p:spPr>
          <a:xfrm>
            <a:off x="5510820" y="855322"/>
            <a:ext cx="1732684" cy="523233"/>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571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MobileNetV2</a:t>
            </a:r>
            <a:endParaRPr sz="1400" b="0" i="0" u="none" strike="noStrike" cap="none">
              <a:solidFill>
                <a:srgbClr val="000000"/>
              </a:solidFill>
              <a:latin typeface="Arial"/>
              <a:ea typeface="Arial"/>
              <a:cs typeface="Arial"/>
              <a:sym typeface="Arial"/>
            </a:endParaRPr>
          </a:p>
        </p:txBody>
      </p:sp>
      <p:sp>
        <p:nvSpPr>
          <p:cNvPr id="438" name="Google Shape;438;p59"/>
          <p:cNvSpPr txBox="1">
            <a:spLocks noGrp="1"/>
          </p:cNvSpPr>
          <p:nvPr>
            <p:ph type="title" idx="5"/>
          </p:nvPr>
        </p:nvSpPr>
        <p:spPr>
          <a:xfrm>
            <a:off x="-217143" y="248542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Models</a:t>
            </a:r>
            <a:endParaRPr>
              <a:latin typeface="Arial"/>
              <a:ea typeface="Arial"/>
              <a:cs typeface="Arial"/>
              <a:sym typeface="Arial"/>
            </a:endParaRPr>
          </a:p>
        </p:txBody>
      </p:sp>
      <p:cxnSp>
        <p:nvCxnSpPr>
          <p:cNvPr id="439" name="Google Shape;439;p59"/>
          <p:cNvCxnSpPr/>
          <p:nvPr/>
        </p:nvCxnSpPr>
        <p:spPr>
          <a:xfrm rot="10800000">
            <a:off x="1101177" y="2625660"/>
            <a:ext cx="0" cy="408600"/>
          </a:xfrm>
          <a:prstGeom prst="straightConnector1">
            <a:avLst/>
          </a:prstGeom>
          <a:noFill/>
          <a:ln w="19050" cap="flat" cmpd="sng">
            <a:solidFill>
              <a:schemeClr val="lt2"/>
            </a:solidFill>
            <a:prstDash val="solid"/>
            <a:round/>
            <a:headEnd type="oval" w="med" len="med"/>
            <a:tailEnd type="oval" w="med" len="med"/>
          </a:ln>
        </p:spPr>
      </p:cxnSp>
      <p:sp>
        <p:nvSpPr>
          <p:cNvPr id="440" name="Google Shape;440;p5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sp>
        <p:nvSpPr>
          <p:cNvPr id="441" name="Google Shape;441;p59"/>
          <p:cNvSpPr txBox="1"/>
          <p:nvPr/>
        </p:nvSpPr>
        <p:spPr>
          <a:xfrm>
            <a:off x="6377162" y="4849168"/>
            <a:ext cx="2892960"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sng" strike="noStrike" cap="none">
                <a:solidFill>
                  <a:schemeClr val="hlink"/>
                </a:solidFill>
                <a:latin typeface="Arial"/>
                <a:ea typeface="Arial"/>
                <a:cs typeface="Arial"/>
                <a:sym typeface="Arial"/>
                <a:hlinkClick r:id="rId3"/>
              </a:rPr>
              <a:t>https://arxiv.org/pdf/1801.04381v4.pdf</a:t>
            </a:r>
            <a:r>
              <a:rPr lang="en" sz="1100" b="0" i="1" u="none" strike="noStrike" cap="none">
                <a:solidFill>
                  <a:schemeClr val="lt2"/>
                </a:solidFill>
                <a:latin typeface="Arial"/>
                <a:ea typeface="Arial"/>
                <a:cs typeface="Arial"/>
                <a:sym typeface="Arial"/>
              </a:rPr>
              <a:t> </a:t>
            </a:r>
            <a:endParaRPr sz="1100" b="0" i="1" u="none" strike="noStrike" cap="none">
              <a:solidFill>
                <a:schemeClr val="lt2"/>
              </a:solidFill>
              <a:latin typeface="Arial"/>
              <a:ea typeface="Arial"/>
              <a:cs typeface="Arial"/>
              <a:sym typeface="Arial"/>
            </a:endParaRPr>
          </a:p>
        </p:txBody>
      </p:sp>
      <p:sp>
        <p:nvSpPr>
          <p:cNvPr id="442" name="Google Shape;442;p59"/>
          <p:cNvSpPr txBox="1"/>
          <p:nvPr/>
        </p:nvSpPr>
        <p:spPr>
          <a:xfrm>
            <a:off x="-89824" y="4881851"/>
            <a:ext cx="3000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sng" strike="noStrike" cap="none">
                <a:solidFill>
                  <a:schemeClr val="lt2"/>
                </a:solidFill>
                <a:latin typeface="Arial"/>
                <a:ea typeface="Arial"/>
                <a:cs typeface="Arial"/>
                <a:sym typeface="Arial"/>
                <a:hlinkClick r:id="rId4">
                  <a:extLst>
                    <a:ext uri="{A12FA001-AC4F-418D-AE19-62706E023703}">
                      <ahyp:hlinkClr xmlns:ahyp="http://schemas.microsoft.com/office/drawing/2018/hyperlinkcolor" val="tx"/>
                    </a:ext>
                  </a:extLst>
                </a:hlinkClick>
              </a:rPr>
              <a:t>https://arxiv.org/pdf/1905.11946v5.pdf</a:t>
            </a:r>
            <a:endParaRPr sz="1100" b="0" i="1"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1" u="none" strike="noStrike" cap="none">
              <a:solidFill>
                <a:schemeClr val="lt2"/>
              </a:solidFill>
              <a:latin typeface="Arial"/>
              <a:ea typeface="Arial"/>
              <a:cs typeface="Arial"/>
              <a:sym typeface="Arial"/>
            </a:endParaRPr>
          </a:p>
        </p:txBody>
      </p:sp>
      <p:sp>
        <p:nvSpPr>
          <p:cNvPr id="443" name="Google Shape;443;p59"/>
          <p:cNvSpPr/>
          <p:nvPr/>
        </p:nvSpPr>
        <p:spPr>
          <a:xfrm>
            <a:off x="3007995" y="1900845"/>
            <a:ext cx="3128010" cy="584578"/>
          </a:xfrm>
          <a:prstGeom prst="ellipse">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2"/>
                </a:solidFill>
                <a:latin typeface="Arial"/>
                <a:ea typeface="Arial"/>
                <a:cs typeface="Arial"/>
                <a:sym typeface="Arial"/>
              </a:rPr>
              <a:t>GlobalAveragePooling2D</a:t>
            </a:r>
            <a:endParaRPr/>
          </a:p>
        </p:txBody>
      </p:sp>
      <p:cxnSp>
        <p:nvCxnSpPr>
          <p:cNvPr id="444" name="Google Shape;444;p59"/>
          <p:cNvCxnSpPr>
            <a:endCxn id="443" idx="0"/>
          </p:cNvCxnSpPr>
          <p:nvPr/>
        </p:nvCxnSpPr>
        <p:spPr>
          <a:xfrm>
            <a:off x="2781300" y="1391145"/>
            <a:ext cx="1790700" cy="509700"/>
          </a:xfrm>
          <a:prstGeom prst="straightConnector1">
            <a:avLst/>
          </a:prstGeom>
          <a:noFill/>
          <a:ln w="12700" cap="flat" cmpd="sng">
            <a:solidFill>
              <a:schemeClr val="lt2"/>
            </a:solidFill>
            <a:prstDash val="solid"/>
            <a:round/>
            <a:headEnd type="none" w="sm" len="sm"/>
            <a:tailEnd type="triangle" w="med" len="med"/>
          </a:ln>
        </p:spPr>
      </p:cxnSp>
      <p:cxnSp>
        <p:nvCxnSpPr>
          <p:cNvPr id="445" name="Google Shape;445;p59"/>
          <p:cNvCxnSpPr>
            <a:endCxn id="443" idx="0"/>
          </p:cNvCxnSpPr>
          <p:nvPr/>
        </p:nvCxnSpPr>
        <p:spPr>
          <a:xfrm>
            <a:off x="4572000" y="1391145"/>
            <a:ext cx="0" cy="509700"/>
          </a:xfrm>
          <a:prstGeom prst="straightConnector1">
            <a:avLst/>
          </a:prstGeom>
          <a:noFill/>
          <a:ln w="12700" cap="flat" cmpd="sng">
            <a:solidFill>
              <a:schemeClr val="lt2"/>
            </a:solidFill>
            <a:prstDash val="solid"/>
            <a:round/>
            <a:headEnd type="none" w="sm" len="sm"/>
            <a:tailEnd type="triangle" w="med" len="med"/>
          </a:ln>
        </p:spPr>
      </p:cxnSp>
      <p:cxnSp>
        <p:nvCxnSpPr>
          <p:cNvPr id="446" name="Google Shape;446;p59"/>
          <p:cNvCxnSpPr>
            <a:endCxn id="443" idx="0"/>
          </p:cNvCxnSpPr>
          <p:nvPr/>
        </p:nvCxnSpPr>
        <p:spPr>
          <a:xfrm flipH="1">
            <a:off x="4572000" y="1403745"/>
            <a:ext cx="1853100" cy="497100"/>
          </a:xfrm>
          <a:prstGeom prst="straightConnector1">
            <a:avLst/>
          </a:prstGeom>
          <a:noFill/>
          <a:ln w="12700" cap="flat" cmpd="sng">
            <a:solidFill>
              <a:schemeClr val="lt2"/>
            </a:solidFill>
            <a:prstDash val="solid"/>
            <a:round/>
            <a:headEnd type="none" w="sm" len="sm"/>
            <a:tailEnd type="triangle" w="med" len="med"/>
          </a:ln>
        </p:spPr>
      </p:cxnSp>
      <p:pic>
        <p:nvPicPr>
          <p:cNvPr id="447" name="Google Shape;447;p59"/>
          <p:cNvPicPr preferRelativeResize="0"/>
          <p:nvPr/>
        </p:nvPicPr>
        <p:blipFill rotWithShape="1">
          <a:blip r:embed="rId5">
            <a:alphaModFix/>
          </a:blip>
          <a:srcRect/>
          <a:stretch/>
        </p:blipFill>
        <p:spPr>
          <a:xfrm>
            <a:off x="1124822" y="573543"/>
            <a:ext cx="7431962" cy="44525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500"/>
                                        <p:tgtEl>
                                          <p:spTgt spid="436"/>
                                        </p:tgtEl>
                                      </p:cBhvr>
                                    </p:animEffect>
                                  </p:childTnLst>
                                </p:cTn>
                              </p:par>
                              <p:par>
                                <p:cTn id="11" presetID="10" presetClass="entr" presetSubtype="0" fill="hold" nodeType="withEffect">
                                  <p:stCondLst>
                                    <p:cond delay="0"/>
                                  </p:stCondLst>
                                  <p:childTnLst>
                                    <p:set>
                                      <p:cBhvr>
                                        <p:cTn id="12" dur="1" fill="hold">
                                          <p:stCondLst>
                                            <p:cond delay="0"/>
                                          </p:stCondLst>
                                        </p:cTn>
                                        <p:tgtEl>
                                          <p:spTgt spid="437"/>
                                        </p:tgtEl>
                                        <p:attrNameLst>
                                          <p:attrName>style.visibility</p:attrName>
                                        </p:attrNameLst>
                                      </p:cBhvr>
                                      <p:to>
                                        <p:strVal val="visible"/>
                                      </p:to>
                                    </p:set>
                                    <p:animEffect transition="in" filter="fade">
                                      <p:cBhvr>
                                        <p:cTn id="13" dur="500"/>
                                        <p:tgtEl>
                                          <p:spTgt spid="4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par>
                                <p:cTn id="22" presetID="10" presetClass="entr" presetSubtype="0" fill="hold" nodeType="withEffect">
                                  <p:stCondLst>
                                    <p:cond delay="0"/>
                                  </p:stCondLst>
                                  <p:childTnLst>
                                    <p:set>
                                      <p:cBhvr>
                                        <p:cTn id="23" dur="1" fill="hold">
                                          <p:stCondLst>
                                            <p:cond delay="0"/>
                                          </p:stCondLst>
                                        </p:cTn>
                                        <p:tgtEl>
                                          <p:spTgt spid="445"/>
                                        </p:tgtEl>
                                        <p:attrNameLst>
                                          <p:attrName>style.visibility</p:attrName>
                                        </p:attrNameLst>
                                      </p:cBhvr>
                                      <p:to>
                                        <p:strVal val="visible"/>
                                      </p:to>
                                    </p:set>
                                    <p:animEffect transition="in" filter="fade">
                                      <p:cBhvr>
                                        <p:cTn id="24" dur="500"/>
                                        <p:tgtEl>
                                          <p:spTgt spid="445"/>
                                        </p:tgtEl>
                                      </p:cBhvr>
                                    </p:animEffect>
                                  </p:childTnLst>
                                </p:cTn>
                              </p:par>
                              <p:par>
                                <p:cTn id="25" presetID="10" presetClass="entr" presetSubtype="0" fill="hold" nodeType="withEffect">
                                  <p:stCondLst>
                                    <p:cond delay="0"/>
                                  </p:stCondLst>
                                  <p:childTnLst>
                                    <p:set>
                                      <p:cBhvr>
                                        <p:cTn id="26" dur="1" fill="hold">
                                          <p:stCondLst>
                                            <p:cond delay="0"/>
                                          </p:stCondLst>
                                        </p:cTn>
                                        <p:tgtEl>
                                          <p:spTgt spid="446"/>
                                        </p:tgtEl>
                                        <p:attrNameLst>
                                          <p:attrName>style.visibility</p:attrName>
                                        </p:attrNameLst>
                                      </p:cBhvr>
                                      <p:to>
                                        <p:strVal val="visible"/>
                                      </p:to>
                                    </p:set>
                                    <p:animEffect transition="in" filter="fade">
                                      <p:cBhvr>
                                        <p:cTn id="27" dur="500"/>
                                        <p:tgtEl>
                                          <p:spTgt spid="44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1"/>
                                          </p:stCondLst>
                                        </p:cTn>
                                        <p:tgtEl>
                                          <p:spTgt spid="435"/>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43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
                                          </p:stCondLst>
                                        </p:cTn>
                                        <p:tgtEl>
                                          <p:spTgt spid="43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
                                          </p:stCondLst>
                                        </p:cTn>
                                        <p:tgtEl>
                                          <p:spTgt spid="443"/>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1"/>
                                          </p:stCondLst>
                                        </p:cTn>
                                        <p:tgtEl>
                                          <p:spTgt spid="44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
                                          </p:stCondLst>
                                        </p:cTn>
                                        <p:tgtEl>
                                          <p:spTgt spid="44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1"/>
                                          </p:stCondLst>
                                        </p:cTn>
                                        <p:tgtEl>
                                          <p:spTgt spid="446"/>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447"/>
                                        </p:tgtEl>
                                        <p:attrNameLst>
                                          <p:attrName>style.visibility</p:attrName>
                                        </p:attrNameLst>
                                      </p:cBhvr>
                                      <p:to>
                                        <p:strVal val="visible"/>
                                      </p:to>
                                    </p:set>
                                    <p:animEffect transition="in" filter="fade">
                                      <p:cBhvr>
                                        <p:cTn id="46" dur="5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0"/>
          <p:cNvSpPr/>
          <p:nvPr/>
        </p:nvSpPr>
        <p:spPr>
          <a:xfrm>
            <a:off x="3705691" y="855321"/>
            <a:ext cx="1732617" cy="523234"/>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sp>
        <p:nvSpPr>
          <p:cNvPr id="453" name="Google Shape;453;p60"/>
          <p:cNvSpPr/>
          <p:nvPr/>
        </p:nvSpPr>
        <p:spPr>
          <a:xfrm>
            <a:off x="1911390" y="867896"/>
            <a:ext cx="1732684" cy="523233"/>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EfficientNtB4</a:t>
            </a:r>
            <a:endParaRPr sz="1400" b="0" i="0" u="none" strike="noStrike" cap="none">
              <a:solidFill>
                <a:srgbClr val="000000"/>
              </a:solidFill>
              <a:latin typeface="Arial"/>
              <a:ea typeface="Arial"/>
              <a:cs typeface="Arial"/>
              <a:sym typeface="Arial"/>
            </a:endParaRPr>
          </a:p>
        </p:txBody>
      </p:sp>
      <p:sp>
        <p:nvSpPr>
          <p:cNvPr id="454" name="Google Shape;454;p60"/>
          <p:cNvSpPr/>
          <p:nvPr/>
        </p:nvSpPr>
        <p:spPr>
          <a:xfrm>
            <a:off x="5510820" y="855322"/>
            <a:ext cx="1732684" cy="523233"/>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571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MobileNetV2</a:t>
            </a:r>
            <a:endParaRPr sz="1400" b="0" i="0" u="none" strike="noStrike" cap="none">
              <a:solidFill>
                <a:srgbClr val="000000"/>
              </a:solidFill>
              <a:latin typeface="Arial"/>
              <a:ea typeface="Arial"/>
              <a:cs typeface="Arial"/>
              <a:sym typeface="Arial"/>
            </a:endParaRPr>
          </a:p>
        </p:txBody>
      </p:sp>
      <p:sp>
        <p:nvSpPr>
          <p:cNvPr id="455" name="Google Shape;455;p60"/>
          <p:cNvSpPr txBox="1">
            <a:spLocks noGrp="1"/>
          </p:cNvSpPr>
          <p:nvPr>
            <p:ph type="title" idx="5"/>
          </p:nvPr>
        </p:nvSpPr>
        <p:spPr>
          <a:xfrm>
            <a:off x="-217143" y="248542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Models</a:t>
            </a:r>
            <a:endParaRPr>
              <a:latin typeface="Arial"/>
              <a:ea typeface="Arial"/>
              <a:cs typeface="Arial"/>
              <a:sym typeface="Arial"/>
            </a:endParaRPr>
          </a:p>
        </p:txBody>
      </p:sp>
      <p:cxnSp>
        <p:nvCxnSpPr>
          <p:cNvPr id="456" name="Google Shape;456;p60"/>
          <p:cNvCxnSpPr/>
          <p:nvPr/>
        </p:nvCxnSpPr>
        <p:spPr>
          <a:xfrm rot="10800000">
            <a:off x="1101177" y="2625660"/>
            <a:ext cx="0" cy="408600"/>
          </a:xfrm>
          <a:prstGeom prst="straightConnector1">
            <a:avLst/>
          </a:prstGeom>
          <a:noFill/>
          <a:ln w="19050" cap="flat" cmpd="sng">
            <a:solidFill>
              <a:schemeClr val="lt2"/>
            </a:solidFill>
            <a:prstDash val="solid"/>
            <a:round/>
            <a:headEnd type="oval" w="med" len="med"/>
            <a:tailEnd type="oval" w="med" len="med"/>
          </a:ln>
        </p:spPr>
      </p:cxnSp>
      <p:sp>
        <p:nvSpPr>
          <p:cNvPr id="457" name="Google Shape;457;p6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sp>
        <p:nvSpPr>
          <p:cNvPr id="458" name="Google Shape;458;p60"/>
          <p:cNvSpPr txBox="1"/>
          <p:nvPr/>
        </p:nvSpPr>
        <p:spPr>
          <a:xfrm>
            <a:off x="6377162" y="4849168"/>
            <a:ext cx="2892960"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sng" strike="noStrike" cap="none">
                <a:solidFill>
                  <a:schemeClr val="hlink"/>
                </a:solidFill>
                <a:latin typeface="Arial"/>
                <a:ea typeface="Arial"/>
                <a:cs typeface="Arial"/>
                <a:sym typeface="Arial"/>
                <a:hlinkClick r:id="rId3"/>
              </a:rPr>
              <a:t>https://arxiv.org/pdf/1801.04381v4.pdf</a:t>
            </a:r>
            <a:r>
              <a:rPr lang="en" sz="1100" b="0" i="1" u="none" strike="noStrike" cap="none">
                <a:solidFill>
                  <a:schemeClr val="lt2"/>
                </a:solidFill>
                <a:latin typeface="Arial"/>
                <a:ea typeface="Arial"/>
                <a:cs typeface="Arial"/>
                <a:sym typeface="Arial"/>
              </a:rPr>
              <a:t> </a:t>
            </a:r>
            <a:endParaRPr sz="1100" b="0" i="1" u="none" strike="noStrike" cap="none">
              <a:solidFill>
                <a:schemeClr val="lt2"/>
              </a:solidFill>
              <a:latin typeface="Arial"/>
              <a:ea typeface="Arial"/>
              <a:cs typeface="Arial"/>
              <a:sym typeface="Arial"/>
            </a:endParaRPr>
          </a:p>
        </p:txBody>
      </p:sp>
      <p:sp>
        <p:nvSpPr>
          <p:cNvPr id="459" name="Google Shape;459;p60"/>
          <p:cNvSpPr txBox="1"/>
          <p:nvPr/>
        </p:nvSpPr>
        <p:spPr>
          <a:xfrm>
            <a:off x="-89824" y="4881851"/>
            <a:ext cx="3000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sng" strike="noStrike" cap="none">
                <a:solidFill>
                  <a:schemeClr val="lt2"/>
                </a:solidFill>
                <a:latin typeface="Arial"/>
                <a:ea typeface="Arial"/>
                <a:cs typeface="Arial"/>
                <a:sym typeface="Arial"/>
                <a:hlinkClick r:id="rId4">
                  <a:extLst>
                    <a:ext uri="{A12FA001-AC4F-418D-AE19-62706E023703}">
                      <ahyp:hlinkClr xmlns:ahyp="http://schemas.microsoft.com/office/drawing/2018/hyperlinkcolor" val="tx"/>
                    </a:ext>
                  </a:extLst>
                </a:hlinkClick>
              </a:rPr>
              <a:t>https://arxiv.org/pdf/1905.11946v5.pdf</a:t>
            </a:r>
            <a:endParaRPr sz="1100" b="0" i="1"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1" u="none" strike="noStrike" cap="none">
              <a:solidFill>
                <a:schemeClr val="lt2"/>
              </a:solidFill>
              <a:latin typeface="Arial"/>
              <a:ea typeface="Arial"/>
              <a:cs typeface="Arial"/>
              <a:sym typeface="Arial"/>
            </a:endParaRPr>
          </a:p>
        </p:txBody>
      </p:sp>
      <p:sp>
        <p:nvSpPr>
          <p:cNvPr id="460" name="Google Shape;460;p60"/>
          <p:cNvSpPr/>
          <p:nvPr/>
        </p:nvSpPr>
        <p:spPr>
          <a:xfrm>
            <a:off x="3007995" y="1900845"/>
            <a:ext cx="3128010" cy="584578"/>
          </a:xfrm>
          <a:prstGeom prst="ellipse">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2"/>
                </a:solidFill>
                <a:latin typeface="Arial"/>
                <a:ea typeface="Arial"/>
                <a:cs typeface="Arial"/>
                <a:sym typeface="Arial"/>
              </a:rPr>
              <a:t>GlobalAveragePooling2D</a:t>
            </a:r>
            <a:endParaRPr/>
          </a:p>
        </p:txBody>
      </p:sp>
      <p:cxnSp>
        <p:nvCxnSpPr>
          <p:cNvPr id="461" name="Google Shape;461;p60"/>
          <p:cNvCxnSpPr>
            <a:endCxn id="460" idx="0"/>
          </p:cNvCxnSpPr>
          <p:nvPr/>
        </p:nvCxnSpPr>
        <p:spPr>
          <a:xfrm>
            <a:off x="2781300" y="1391145"/>
            <a:ext cx="1790700" cy="509700"/>
          </a:xfrm>
          <a:prstGeom prst="straightConnector1">
            <a:avLst/>
          </a:prstGeom>
          <a:noFill/>
          <a:ln w="12700" cap="flat" cmpd="sng">
            <a:solidFill>
              <a:schemeClr val="lt2"/>
            </a:solidFill>
            <a:prstDash val="solid"/>
            <a:round/>
            <a:headEnd type="none" w="sm" len="sm"/>
            <a:tailEnd type="triangle" w="med" len="med"/>
          </a:ln>
        </p:spPr>
      </p:cxnSp>
      <p:cxnSp>
        <p:nvCxnSpPr>
          <p:cNvPr id="462" name="Google Shape;462;p60"/>
          <p:cNvCxnSpPr>
            <a:endCxn id="460" idx="0"/>
          </p:cNvCxnSpPr>
          <p:nvPr/>
        </p:nvCxnSpPr>
        <p:spPr>
          <a:xfrm>
            <a:off x="4572000" y="1391145"/>
            <a:ext cx="0" cy="509700"/>
          </a:xfrm>
          <a:prstGeom prst="straightConnector1">
            <a:avLst/>
          </a:prstGeom>
          <a:noFill/>
          <a:ln w="12700" cap="flat" cmpd="sng">
            <a:solidFill>
              <a:schemeClr val="lt2"/>
            </a:solidFill>
            <a:prstDash val="solid"/>
            <a:round/>
            <a:headEnd type="none" w="sm" len="sm"/>
            <a:tailEnd type="triangle" w="med" len="med"/>
          </a:ln>
        </p:spPr>
      </p:cxnSp>
      <p:cxnSp>
        <p:nvCxnSpPr>
          <p:cNvPr id="463" name="Google Shape;463;p60"/>
          <p:cNvCxnSpPr>
            <a:endCxn id="460" idx="0"/>
          </p:cNvCxnSpPr>
          <p:nvPr/>
        </p:nvCxnSpPr>
        <p:spPr>
          <a:xfrm flipH="1">
            <a:off x="4572000" y="1403745"/>
            <a:ext cx="1853100" cy="497100"/>
          </a:xfrm>
          <a:prstGeom prst="straightConnector1">
            <a:avLst/>
          </a:prstGeom>
          <a:noFill/>
          <a:ln w="12700" cap="flat" cmpd="sng">
            <a:solidFill>
              <a:schemeClr val="lt2"/>
            </a:solidFill>
            <a:prstDash val="solid"/>
            <a:round/>
            <a:headEnd type="none" w="sm" len="sm"/>
            <a:tailEnd type="triangle" w="med" len="med"/>
          </a:ln>
        </p:spPr>
      </p:cxnSp>
      <p:sp>
        <p:nvSpPr>
          <p:cNvPr id="464" name="Google Shape;464;p60"/>
          <p:cNvSpPr/>
          <p:nvPr/>
        </p:nvSpPr>
        <p:spPr>
          <a:xfrm>
            <a:off x="3693793" y="2747803"/>
            <a:ext cx="1756411" cy="853440"/>
          </a:xfrm>
          <a:prstGeom prst="ellipse">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2"/>
                </a:solidFill>
                <a:latin typeface="Arial"/>
                <a:ea typeface="Arial"/>
                <a:cs typeface="Arial"/>
                <a:sym typeface="Arial"/>
              </a:rPr>
              <a:t>Dropout(0.3)</a:t>
            </a:r>
            <a:endParaRPr/>
          </a:p>
        </p:txBody>
      </p:sp>
      <p:sp>
        <p:nvSpPr>
          <p:cNvPr id="465" name="Google Shape;465;p60"/>
          <p:cNvSpPr/>
          <p:nvPr/>
        </p:nvSpPr>
        <p:spPr>
          <a:xfrm>
            <a:off x="3829048" y="3863623"/>
            <a:ext cx="1485900" cy="853440"/>
          </a:xfrm>
          <a:prstGeom prst="ellipse">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2"/>
                </a:solidFill>
                <a:latin typeface="Arial"/>
                <a:ea typeface="Arial"/>
                <a:cs typeface="Arial"/>
                <a:sym typeface="Arial"/>
              </a:rPr>
              <a:t>Dense(5)</a:t>
            </a:r>
            <a:endParaRPr/>
          </a:p>
        </p:txBody>
      </p:sp>
      <p:cxnSp>
        <p:nvCxnSpPr>
          <p:cNvPr id="466" name="Google Shape;466;p60"/>
          <p:cNvCxnSpPr>
            <a:endCxn id="464" idx="0"/>
          </p:cNvCxnSpPr>
          <p:nvPr/>
        </p:nvCxnSpPr>
        <p:spPr>
          <a:xfrm>
            <a:off x="4571998" y="2485303"/>
            <a:ext cx="0" cy="262500"/>
          </a:xfrm>
          <a:prstGeom prst="straightConnector1">
            <a:avLst/>
          </a:prstGeom>
          <a:noFill/>
          <a:ln w="12700" cap="flat" cmpd="sng">
            <a:solidFill>
              <a:schemeClr val="lt2"/>
            </a:solidFill>
            <a:prstDash val="solid"/>
            <a:round/>
            <a:headEnd type="none" w="sm" len="sm"/>
            <a:tailEnd type="triangle" w="med" len="med"/>
          </a:ln>
        </p:spPr>
      </p:cxnSp>
      <p:cxnSp>
        <p:nvCxnSpPr>
          <p:cNvPr id="467" name="Google Shape;467;p60"/>
          <p:cNvCxnSpPr>
            <a:endCxn id="465" idx="0"/>
          </p:cNvCxnSpPr>
          <p:nvPr/>
        </p:nvCxnSpPr>
        <p:spPr>
          <a:xfrm>
            <a:off x="4571998" y="3601123"/>
            <a:ext cx="0" cy="262500"/>
          </a:xfrm>
          <a:prstGeom prst="straightConnector1">
            <a:avLst/>
          </a:prstGeom>
          <a:noFill/>
          <a:ln w="12700" cap="flat" cmpd="sng">
            <a:solidFill>
              <a:schemeClr val="lt2"/>
            </a:solidFill>
            <a:prstDash val="solid"/>
            <a:round/>
            <a:headEnd type="none" w="sm" len="sm"/>
            <a:tailEnd type="triangle" w="med" len="med"/>
          </a:ln>
        </p:spPr>
      </p:cxnSp>
      <p:pic>
        <p:nvPicPr>
          <p:cNvPr id="468" name="Google Shape;468;p60" descr="Chart, bubble chart&#10;&#10;Description automatically generated"/>
          <p:cNvPicPr preferRelativeResize="0"/>
          <p:nvPr/>
        </p:nvPicPr>
        <p:blipFill rotWithShape="1">
          <a:blip r:embed="rId5">
            <a:alphaModFix/>
          </a:blip>
          <a:srcRect/>
          <a:stretch/>
        </p:blipFill>
        <p:spPr>
          <a:xfrm>
            <a:off x="1482004" y="1461854"/>
            <a:ext cx="6667500" cy="2533650"/>
          </a:xfrm>
          <a:prstGeom prst="rect">
            <a:avLst/>
          </a:prstGeom>
          <a:noFill/>
          <a:ln>
            <a:noFill/>
          </a:ln>
        </p:spPr>
      </p:pic>
      <p:sp>
        <p:nvSpPr>
          <p:cNvPr id="469" name="Google Shape;469;p60"/>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45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4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1"/>
                                          </p:stCondLst>
                                        </p:cTn>
                                        <p:tgtEl>
                                          <p:spTgt spid="45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1"/>
                                          </p:stCondLst>
                                        </p:cTn>
                                        <p:tgtEl>
                                          <p:spTgt spid="46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4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
                                          </p:stCondLst>
                                        </p:cTn>
                                        <p:tgtEl>
                                          <p:spTgt spid="46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46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46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46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68"/>
                                        </p:tgtEl>
                                        <p:attrNameLst>
                                          <p:attrName>style.visibility</p:attrName>
                                        </p:attrNameLst>
                                      </p:cBhvr>
                                      <p:to>
                                        <p:strVal val="visible"/>
                                      </p:to>
                                    </p:set>
                                    <p:animEffect transition="in" filter="fade">
                                      <p:cBhvr>
                                        <p:cTn id="25" dur="500"/>
                                        <p:tgtEl>
                                          <p:spTgt spid="46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68"/>
                                        </p:tgtEl>
                                      </p:cBhvr>
                                    </p:animEffect>
                                    <p:set>
                                      <p:cBhvr>
                                        <p:cTn id="30" dur="1" fill="hold">
                                          <p:stCondLst>
                                            <p:cond delay="500"/>
                                          </p:stCondLst>
                                        </p:cTn>
                                        <p:tgtEl>
                                          <p:spTgt spid="468"/>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452"/>
                                        </p:tgtEl>
                                        <p:attrNameLst>
                                          <p:attrName>style.visibility</p:attrName>
                                        </p:attrNameLst>
                                      </p:cBhvr>
                                      <p:to>
                                        <p:strVal val="visible"/>
                                      </p:to>
                                    </p:set>
                                    <p:animEffect transition="in" filter="fade">
                                      <p:cBhvr>
                                        <p:cTn id="33" dur="500"/>
                                        <p:tgtEl>
                                          <p:spTgt spid="452"/>
                                        </p:tgtEl>
                                      </p:cBhvr>
                                    </p:animEffect>
                                  </p:childTnLst>
                                </p:cTn>
                              </p:par>
                              <p:par>
                                <p:cTn id="34" presetID="10" presetClass="entr" presetSubtype="0" fill="hold" nodeType="withEffect">
                                  <p:stCondLst>
                                    <p:cond delay="0"/>
                                  </p:stCondLst>
                                  <p:childTnLst>
                                    <p:set>
                                      <p:cBhvr>
                                        <p:cTn id="35" dur="1" fill="hold">
                                          <p:stCondLst>
                                            <p:cond delay="0"/>
                                          </p:stCondLst>
                                        </p:cTn>
                                        <p:tgtEl>
                                          <p:spTgt spid="453"/>
                                        </p:tgtEl>
                                        <p:attrNameLst>
                                          <p:attrName>style.visibility</p:attrName>
                                        </p:attrNameLst>
                                      </p:cBhvr>
                                      <p:to>
                                        <p:strVal val="visible"/>
                                      </p:to>
                                    </p:set>
                                    <p:animEffect transition="in" filter="fade">
                                      <p:cBhvr>
                                        <p:cTn id="36" dur="500"/>
                                        <p:tgtEl>
                                          <p:spTgt spid="453"/>
                                        </p:tgtEl>
                                      </p:cBhvr>
                                    </p:animEffect>
                                  </p:childTnLst>
                                </p:cTn>
                              </p:par>
                              <p:par>
                                <p:cTn id="37" presetID="10" presetClass="entr" presetSubtype="0" fill="hold" nodeType="withEffect">
                                  <p:stCondLst>
                                    <p:cond delay="0"/>
                                  </p:stCondLst>
                                  <p:childTnLst>
                                    <p:set>
                                      <p:cBhvr>
                                        <p:cTn id="38" dur="1" fill="hold">
                                          <p:stCondLst>
                                            <p:cond delay="0"/>
                                          </p:stCondLst>
                                        </p:cTn>
                                        <p:tgtEl>
                                          <p:spTgt spid="454"/>
                                        </p:tgtEl>
                                        <p:attrNameLst>
                                          <p:attrName>style.visibility</p:attrName>
                                        </p:attrNameLst>
                                      </p:cBhvr>
                                      <p:to>
                                        <p:strVal val="visible"/>
                                      </p:to>
                                    </p:set>
                                    <p:animEffect transition="in" filter="fade">
                                      <p:cBhvr>
                                        <p:cTn id="39" dur="500"/>
                                        <p:tgtEl>
                                          <p:spTgt spid="454"/>
                                        </p:tgtEl>
                                      </p:cBhvr>
                                    </p:animEffect>
                                  </p:childTnLst>
                                </p:cTn>
                              </p:par>
                              <p:par>
                                <p:cTn id="40" presetID="10" presetClass="entr" presetSubtype="0" fill="hold" nodeType="withEffect">
                                  <p:stCondLst>
                                    <p:cond delay="0"/>
                                  </p:stCondLst>
                                  <p:childTnLst>
                                    <p:set>
                                      <p:cBhvr>
                                        <p:cTn id="41" dur="1" fill="hold">
                                          <p:stCondLst>
                                            <p:cond delay="0"/>
                                          </p:stCondLst>
                                        </p:cTn>
                                        <p:tgtEl>
                                          <p:spTgt spid="460"/>
                                        </p:tgtEl>
                                        <p:attrNameLst>
                                          <p:attrName>style.visibility</p:attrName>
                                        </p:attrNameLst>
                                      </p:cBhvr>
                                      <p:to>
                                        <p:strVal val="visible"/>
                                      </p:to>
                                    </p:set>
                                    <p:animEffect transition="in" filter="fade">
                                      <p:cBhvr>
                                        <p:cTn id="42" dur="500"/>
                                        <p:tgtEl>
                                          <p:spTgt spid="460"/>
                                        </p:tgtEl>
                                      </p:cBhvr>
                                    </p:animEffect>
                                  </p:childTnLst>
                                </p:cTn>
                              </p:par>
                              <p:par>
                                <p:cTn id="43" presetID="10" presetClass="entr" presetSubtype="0" fill="hold" nodeType="withEffect">
                                  <p:stCondLst>
                                    <p:cond delay="0"/>
                                  </p:stCondLst>
                                  <p:childTnLst>
                                    <p:set>
                                      <p:cBhvr>
                                        <p:cTn id="44" dur="1" fill="hold">
                                          <p:stCondLst>
                                            <p:cond delay="0"/>
                                          </p:stCondLst>
                                        </p:cTn>
                                        <p:tgtEl>
                                          <p:spTgt spid="461"/>
                                        </p:tgtEl>
                                        <p:attrNameLst>
                                          <p:attrName>style.visibility</p:attrName>
                                        </p:attrNameLst>
                                      </p:cBhvr>
                                      <p:to>
                                        <p:strVal val="visible"/>
                                      </p:to>
                                    </p:set>
                                    <p:animEffect transition="in" filter="fade">
                                      <p:cBhvr>
                                        <p:cTn id="45" dur="500"/>
                                        <p:tgtEl>
                                          <p:spTgt spid="461"/>
                                        </p:tgtEl>
                                      </p:cBhvr>
                                    </p:animEffect>
                                  </p:childTnLst>
                                </p:cTn>
                              </p:par>
                              <p:par>
                                <p:cTn id="46" presetID="10" presetClass="entr" presetSubtype="0" fill="hold" nodeType="withEffect">
                                  <p:stCondLst>
                                    <p:cond delay="0"/>
                                  </p:stCondLst>
                                  <p:childTnLst>
                                    <p:set>
                                      <p:cBhvr>
                                        <p:cTn id="47" dur="1" fill="hold">
                                          <p:stCondLst>
                                            <p:cond delay="0"/>
                                          </p:stCondLst>
                                        </p:cTn>
                                        <p:tgtEl>
                                          <p:spTgt spid="462"/>
                                        </p:tgtEl>
                                        <p:attrNameLst>
                                          <p:attrName>style.visibility</p:attrName>
                                        </p:attrNameLst>
                                      </p:cBhvr>
                                      <p:to>
                                        <p:strVal val="visible"/>
                                      </p:to>
                                    </p:set>
                                    <p:animEffect transition="in" filter="fade">
                                      <p:cBhvr>
                                        <p:cTn id="48" dur="500"/>
                                        <p:tgtEl>
                                          <p:spTgt spid="462"/>
                                        </p:tgtEl>
                                      </p:cBhvr>
                                    </p:animEffect>
                                  </p:childTnLst>
                                </p:cTn>
                              </p:par>
                              <p:par>
                                <p:cTn id="49" presetID="10" presetClass="entr" presetSubtype="0" fill="hold" nodeType="withEffect">
                                  <p:stCondLst>
                                    <p:cond delay="0"/>
                                  </p:stCondLst>
                                  <p:childTnLst>
                                    <p:set>
                                      <p:cBhvr>
                                        <p:cTn id="50" dur="1" fill="hold">
                                          <p:stCondLst>
                                            <p:cond delay="0"/>
                                          </p:stCondLst>
                                        </p:cTn>
                                        <p:tgtEl>
                                          <p:spTgt spid="463"/>
                                        </p:tgtEl>
                                        <p:attrNameLst>
                                          <p:attrName>style.visibility</p:attrName>
                                        </p:attrNameLst>
                                      </p:cBhvr>
                                      <p:to>
                                        <p:strVal val="visible"/>
                                      </p:to>
                                    </p:set>
                                    <p:animEffect transition="in" filter="fade">
                                      <p:cBhvr>
                                        <p:cTn id="51" dur="500"/>
                                        <p:tgtEl>
                                          <p:spTgt spid="463"/>
                                        </p:tgtEl>
                                      </p:cBhvr>
                                    </p:animEffect>
                                  </p:childTnLst>
                                </p:cTn>
                              </p:par>
                              <p:par>
                                <p:cTn id="52" presetID="10" presetClass="entr" presetSubtype="0" fill="hold" nodeType="withEffect">
                                  <p:stCondLst>
                                    <p:cond delay="0"/>
                                  </p:stCondLst>
                                  <p:childTnLst>
                                    <p:set>
                                      <p:cBhvr>
                                        <p:cTn id="53" dur="1" fill="hold">
                                          <p:stCondLst>
                                            <p:cond delay="0"/>
                                          </p:stCondLst>
                                        </p:cTn>
                                        <p:tgtEl>
                                          <p:spTgt spid="464"/>
                                        </p:tgtEl>
                                        <p:attrNameLst>
                                          <p:attrName>style.visibility</p:attrName>
                                        </p:attrNameLst>
                                      </p:cBhvr>
                                      <p:to>
                                        <p:strVal val="visible"/>
                                      </p:to>
                                    </p:set>
                                    <p:animEffect transition="in" filter="fade">
                                      <p:cBhvr>
                                        <p:cTn id="54" dur="500"/>
                                        <p:tgtEl>
                                          <p:spTgt spid="464"/>
                                        </p:tgtEl>
                                      </p:cBhvr>
                                    </p:animEffect>
                                  </p:childTnLst>
                                </p:cTn>
                              </p:par>
                              <p:par>
                                <p:cTn id="55" presetID="10" presetClass="entr" presetSubtype="0" fill="hold"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fade">
                                      <p:cBhvr>
                                        <p:cTn id="57" dur="500"/>
                                        <p:tgtEl>
                                          <p:spTgt spid="466"/>
                                        </p:tgtEl>
                                      </p:cBhvr>
                                    </p:animEffect>
                                  </p:childTnLst>
                                </p:cTn>
                              </p:par>
                              <p:par>
                                <p:cTn id="58" presetID="10" presetClass="entr" presetSubtype="0" fill="hold" nodeType="withEffect">
                                  <p:stCondLst>
                                    <p:cond delay="0"/>
                                  </p:stCondLst>
                                  <p:childTnLst>
                                    <p:set>
                                      <p:cBhvr>
                                        <p:cTn id="59" dur="1" fill="hold">
                                          <p:stCondLst>
                                            <p:cond delay="0"/>
                                          </p:stCondLst>
                                        </p:cTn>
                                        <p:tgtEl>
                                          <p:spTgt spid="465"/>
                                        </p:tgtEl>
                                        <p:attrNameLst>
                                          <p:attrName>style.visibility</p:attrName>
                                        </p:attrNameLst>
                                      </p:cBhvr>
                                      <p:to>
                                        <p:strVal val="visible"/>
                                      </p:to>
                                    </p:set>
                                    <p:animEffect transition="in" filter="fade">
                                      <p:cBhvr>
                                        <p:cTn id="60" dur="500"/>
                                        <p:tgtEl>
                                          <p:spTgt spid="465"/>
                                        </p:tgtEl>
                                      </p:cBhvr>
                                    </p:animEffect>
                                  </p:childTnLst>
                                </p:cTn>
                              </p:par>
                              <p:par>
                                <p:cTn id="61" presetID="10" presetClass="entr" presetSubtype="0" fill="hold" nodeType="withEffect">
                                  <p:stCondLst>
                                    <p:cond delay="0"/>
                                  </p:stCondLst>
                                  <p:childTnLst>
                                    <p:set>
                                      <p:cBhvr>
                                        <p:cTn id="62" dur="1" fill="hold">
                                          <p:stCondLst>
                                            <p:cond delay="0"/>
                                          </p:stCondLst>
                                        </p:cTn>
                                        <p:tgtEl>
                                          <p:spTgt spid="467"/>
                                        </p:tgtEl>
                                        <p:attrNameLst>
                                          <p:attrName>style.visibility</p:attrName>
                                        </p:attrNameLst>
                                      </p:cBhvr>
                                      <p:to>
                                        <p:strVal val="visible"/>
                                      </p:to>
                                    </p:set>
                                    <p:animEffect transition="in" filter="fade">
                                      <p:cBhvr>
                                        <p:cTn id="63" dur="5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3"/>
        <p:cNvGrpSpPr/>
        <p:nvPr/>
      </p:nvGrpSpPr>
      <p:grpSpPr>
        <a:xfrm>
          <a:off x="0" y="0"/>
          <a:ext cx="0" cy="0"/>
          <a:chOff x="0" y="0"/>
          <a:chExt cx="0" cy="0"/>
        </a:xfrm>
      </p:grpSpPr>
      <p:grpSp>
        <p:nvGrpSpPr>
          <p:cNvPr id="474" name="Google Shape;474;p19"/>
          <p:cNvGrpSpPr/>
          <p:nvPr/>
        </p:nvGrpSpPr>
        <p:grpSpPr>
          <a:xfrm>
            <a:off x="2596450" y="1073100"/>
            <a:ext cx="5302110" cy="3468022"/>
            <a:chOff x="1848725" y="928137"/>
            <a:chExt cx="5302110" cy="3468022"/>
          </a:xfrm>
        </p:grpSpPr>
        <p:grpSp>
          <p:nvGrpSpPr>
            <p:cNvPr id="475" name="Google Shape;475;p19"/>
            <p:cNvGrpSpPr/>
            <p:nvPr/>
          </p:nvGrpSpPr>
          <p:grpSpPr>
            <a:xfrm>
              <a:off x="2316391" y="928137"/>
              <a:ext cx="3889555" cy="1502393"/>
              <a:chOff x="719991" y="2560475"/>
              <a:chExt cx="3889555" cy="1502393"/>
            </a:xfrm>
          </p:grpSpPr>
          <p:grpSp>
            <p:nvGrpSpPr>
              <p:cNvPr id="476" name="Google Shape;476;p19"/>
              <p:cNvGrpSpPr/>
              <p:nvPr/>
            </p:nvGrpSpPr>
            <p:grpSpPr>
              <a:xfrm>
                <a:off x="719991" y="2560475"/>
                <a:ext cx="3889555" cy="1502393"/>
                <a:chOff x="2389399" y="2595738"/>
                <a:chExt cx="812796" cy="515578"/>
              </a:xfrm>
            </p:grpSpPr>
            <p:grpSp>
              <p:nvGrpSpPr>
                <p:cNvPr id="477" name="Google Shape;477;p19"/>
                <p:cNvGrpSpPr/>
                <p:nvPr/>
              </p:nvGrpSpPr>
              <p:grpSpPr>
                <a:xfrm>
                  <a:off x="2492145" y="2881565"/>
                  <a:ext cx="607299" cy="229751"/>
                  <a:chOff x="2492145" y="2881565"/>
                  <a:chExt cx="607299" cy="229751"/>
                </a:xfrm>
              </p:grpSpPr>
              <p:sp>
                <p:nvSpPr>
                  <p:cNvPr id="478" name="Google Shape;478;p1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19"/>
                <p:cNvGrpSpPr/>
                <p:nvPr/>
              </p:nvGrpSpPr>
              <p:grpSpPr>
                <a:xfrm>
                  <a:off x="2389399" y="2595738"/>
                  <a:ext cx="812796" cy="290281"/>
                  <a:chOff x="2389399" y="2595738"/>
                  <a:chExt cx="812796" cy="290281"/>
                </a:xfrm>
              </p:grpSpPr>
              <p:grpSp>
                <p:nvGrpSpPr>
                  <p:cNvPr id="482" name="Google Shape;482;p19"/>
                  <p:cNvGrpSpPr/>
                  <p:nvPr/>
                </p:nvGrpSpPr>
                <p:grpSpPr>
                  <a:xfrm>
                    <a:off x="2389399" y="2595741"/>
                    <a:ext cx="357155" cy="290278"/>
                    <a:chOff x="2389399" y="2595741"/>
                    <a:chExt cx="357155" cy="290278"/>
                  </a:xfrm>
                </p:grpSpPr>
                <p:sp>
                  <p:nvSpPr>
                    <p:cNvPr id="483" name="Google Shape;483;p19"/>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9"/>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Crop</a:t>
                      </a:r>
                      <a:endParaRPr sz="1400" b="0" i="0" u="none" strike="noStrike" cap="none">
                        <a:solidFill>
                          <a:srgbClr val="000000"/>
                        </a:solidFill>
                        <a:latin typeface="Arial"/>
                        <a:ea typeface="Arial"/>
                        <a:cs typeface="Arial"/>
                        <a:sym typeface="Arial"/>
                      </a:endParaRPr>
                    </a:p>
                  </p:txBody>
                </p:sp>
              </p:grpSp>
              <p:grpSp>
                <p:nvGrpSpPr>
                  <p:cNvPr id="485" name="Google Shape;485;p19"/>
                  <p:cNvGrpSpPr/>
                  <p:nvPr/>
                </p:nvGrpSpPr>
                <p:grpSpPr>
                  <a:xfrm>
                    <a:off x="2626254" y="2595738"/>
                    <a:ext cx="340381" cy="290281"/>
                    <a:chOff x="2626254" y="2595738"/>
                    <a:chExt cx="340381" cy="290281"/>
                  </a:xfrm>
                </p:grpSpPr>
                <p:sp>
                  <p:nvSpPr>
                    <p:cNvPr id="486" name="Google Shape;486;p19"/>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9"/>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lt2"/>
                          </a:solidFill>
                          <a:latin typeface="Arial"/>
                          <a:ea typeface="Arial"/>
                          <a:cs typeface="Arial"/>
                          <a:sym typeface="Arial"/>
                        </a:rPr>
                        <a:t>Btgraham-300 </a:t>
                      </a:r>
                      <a:endParaRPr sz="1600" b="0" i="0" u="none" strike="noStrike" cap="none">
                        <a:solidFill>
                          <a:srgbClr val="000000"/>
                        </a:solidFill>
                        <a:latin typeface="Arial"/>
                        <a:ea typeface="Arial"/>
                        <a:cs typeface="Arial"/>
                        <a:sym typeface="Arial"/>
                      </a:endParaRPr>
                    </a:p>
                  </p:txBody>
                </p:sp>
              </p:grpSp>
              <p:grpSp>
                <p:nvGrpSpPr>
                  <p:cNvPr id="488" name="Google Shape;488;p19"/>
                  <p:cNvGrpSpPr/>
                  <p:nvPr/>
                </p:nvGrpSpPr>
                <p:grpSpPr>
                  <a:xfrm>
                    <a:off x="2845042" y="2595741"/>
                    <a:ext cx="357153" cy="290278"/>
                    <a:chOff x="2845042" y="2595741"/>
                    <a:chExt cx="357153" cy="290278"/>
                  </a:xfrm>
                </p:grpSpPr>
                <p:sp>
                  <p:nvSpPr>
                    <p:cNvPr id="489" name="Google Shape;489;p19"/>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9"/>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CLAHE</a:t>
                      </a:r>
                      <a:endParaRPr sz="1400" b="0" i="0" u="none" strike="noStrike" cap="none">
                        <a:solidFill>
                          <a:srgbClr val="000000"/>
                        </a:solidFill>
                        <a:latin typeface="Arial"/>
                        <a:ea typeface="Arial"/>
                        <a:cs typeface="Arial"/>
                        <a:sym typeface="Arial"/>
                      </a:endParaRPr>
                    </a:p>
                  </p:txBody>
                </p:sp>
              </p:grpSp>
            </p:grpSp>
          </p:grpSp>
          <p:sp>
            <p:nvSpPr>
              <p:cNvPr id="491" name="Google Shape;491;p19"/>
              <p:cNvSpPr txBox="1"/>
              <p:nvPr/>
            </p:nvSpPr>
            <p:spPr>
              <a:xfrm>
                <a:off x="1744475" y="3512375"/>
                <a:ext cx="184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Preprocessing</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pSp>
        <p:grpSp>
          <p:nvGrpSpPr>
            <p:cNvPr id="492" name="Google Shape;492;p19"/>
            <p:cNvGrpSpPr/>
            <p:nvPr/>
          </p:nvGrpSpPr>
          <p:grpSpPr>
            <a:xfrm>
              <a:off x="1848725" y="2901774"/>
              <a:ext cx="5302110" cy="1494385"/>
              <a:chOff x="4639175" y="2644924"/>
              <a:chExt cx="5302110" cy="1494385"/>
            </a:xfrm>
          </p:grpSpPr>
          <p:grpSp>
            <p:nvGrpSpPr>
              <p:cNvPr id="493" name="Google Shape;493;p19"/>
              <p:cNvGrpSpPr/>
              <p:nvPr/>
            </p:nvGrpSpPr>
            <p:grpSpPr>
              <a:xfrm>
                <a:off x="4639175" y="2644924"/>
                <a:ext cx="5302110" cy="1494385"/>
                <a:chOff x="2289382" y="2881565"/>
                <a:chExt cx="1107976" cy="519931"/>
              </a:xfrm>
            </p:grpSpPr>
            <p:grpSp>
              <p:nvGrpSpPr>
                <p:cNvPr id="494" name="Google Shape;494;p19"/>
                <p:cNvGrpSpPr/>
                <p:nvPr/>
              </p:nvGrpSpPr>
              <p:grpSpPr>
                <a:xfrm>
                  <a:off x="2492145" y="2881565"/>
                  <a:ext cx="607299" cy="229751"/>
                  <a:chOff x="2492145" y="2881565"/>
                  <a:chExt cx="607299" cy="229751"/>
                </a:xfrm>
              </p:grpSpPr>
              <p:sp>
                <p:nvSpPr>
                  <p:cNvPr id="495" name="Google Shape;495;p1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19"/>
                <p:cNvGrpSpPr/>
                <p:nvPr/>
              </p:nvGrpSpPr>
              <p:grpSpPr>
                <a:xfrm>
                  <a:off x="2289382" y="3104611"/>
                  <a:ext cx="1107976" cy="296885"/>
                  <a:chOff x="2289382" y="3104611"/>
                  <a:chExt cx="1107976" cy="296885"/>
                </a:xfrm>
              </p:grpSpPr>
              <p:grpSp>
                <p:nvGrpSpPr>
                  <p:cNvPr id="499" name="Google Shape;499;p19"/>
                  <p:cNvGrpSpPr/>
                  <p:nvPr/>
                </p:nvGrpSpPr>
                <p:grpSpPr>
                  <a:xfrm>
                    <a:off x="2664335" y="3104611"/>
                    <a:ext cx="362063" cy="292501"/>
                    <a:chOff x="2664335" y="3104611"/>
                    <a:chExt cx="362063" cy="292501"/>
                  </a:xfrm>
                </p:grpSpPr>
                <p:sp>
                  <p:nvSpPr>
                    <p:cNvPr id="500" name="Google Shape;500;p19"/>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9"/>
                    <p:cNvSpPr/>
                    <p:nvPr/>
                  </p:nvSpPr>
                  <p:spPr>
                    <a:xfrm>
                      <a:off x="2664335"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nvGrpSpPr>
                  <p:cNvPr id="502" name="Google Shape;502;p19"/>
                  <p:cNvGrpSpPr/>
                  <p:nvPr/>
                </p:nvGrpSpPr>
                <p:grpSpPr>
                  <a:xfrm>
                    <a:off x="2289382" y="3106802"/>
                    <a:ext cx="457122" cy="294685"/>
                    <a:chOff x="2289382" y="3106802"/>
                    <a:chExt cx="457122" cy="294685"/>
                  </a:xfrm>
                </p:grpSpPr>
                <p:sp>
                  <p:nvSpPr>
                    <p:cNvPr id="503" name="Google Shape;503;p19"/>
                    <p:cNvSpPr/>
                    <p:nvPr/>
                  </p:nvSpPr>
                  <p:spPr>
                    <a:xfrm>
                      <a:off x="2433879" y="3106802"/>
                      <a:ext cx="312625"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9"/>
                    <p:cNvSpPr/>
                    <p:nvPr/>
                  </p:nvSpPr>
                  <p:spPr>
                    <a:xfrm>
                      <a:off x="2289382" y="3219442"/>
                      <a:ext cx="362077"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EfficientNetB4</a:t>
                      </a:r>
                      <a:endParaRPr sz="1400" b="0" i="0" u="none" strike="noStrike" cap="none">
                        <a:solidFill>
                          <a:srgbClr val="000000"/>
                        </a:solidFill>
                        <a:latin typeface="Arial"/>
                        <a:ea typeface="Arial"/>
                        <a:cs typeface="Arial"/>
                        <a:sym typeface="Arial"/>
                      </a:endParaRPr>
                    </a:p>
                  </p:txBody>
                </p:sp>
              </p:grpSp>
              <p:grpSp>
                <p:nvGrpSpPr>
                  <p:cNvPr id="505" name="Google Shape;505;p19"/>
                  <p:cNvGrpSpPr/>
                  <p:nvPr/>
                </p:nvGrpSpPr>
                <p:grpSpPr>
                  <a:xfrm>
                    <a:off x="2845040" y="3106802"/>
                    <a:ext cx="552318" cy="294694"/>
                    <a:chOff x="2845040" y="3106802"/>
                    <a:chExt cx="552318" cy="294694"/>
                  </a:xfrm>
                </p:grpSpPr>
                <p:sp>
                  <p:nvSpPr>
                    <p:cNvPr id="506" name="Google Shape;506;p19"/>
                    <p:cNvSpPr/>
                    <p:nvPr/>
                  </p:nvSpPr>
                  <p:spPr>
                    <a:xfrm>
                      <a:off x="2845040" y="3106802"/>
                      <a:ext cx="362100"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9"/>
                    <p:cNvSpPr/>
                    <p:nvPr/>
                  </p:nvSpPr>
                  <p:spPr>
                    <a:xfrm>
                      <a:off x="3035281" y="3219451"/>
                      <a:ext cx="362077"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MobileNetV2</a:t>
                      </a:r>
                      <a:endParaRPr sz="1400" b="0" i="0" u="none" strike="noStrike" cap="none">
                        <a:solidFill>
                          <a:srgbClr val="000000"/>
                        </a:solidFill>
                        <a:latin typeface="Arial"/>
                        <a:ea typeface="Arial"/>
                        <a:cs typeface="Arial"/>
                        <a:sym typeface="Arial"/>
                      </a:endParaRPr>
                    </a:p>
                  </p:txBody>
                </p:sp>
              </p:grpSp>
            </p:grpSp>
          </p:grpSp>
          <p:sp>
            <p:nvSpPr>
              <p:cNvPr id="508" name="Google Shape;508;p19"/>
              <p:cNvSpPr txBox="1"/>
              <p:nvPr/>
            </p:nvSpPr>
            <p:spPr>
              <a:xfrm>
                <a:off x="6433475" y="2741725"/>
                <a:ext cx="12582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Training</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pSp>
        <p:cxnSp>
          <p:nvCxnSpPr>
            <p:cNvPr id="509" name="Google Shape;509;p19"/>
            <p:cNvCxnSpPr>
              <a:stCxn id="491" idx="2"/>
              <a:endCxn id="508" idx="0"/>
            </p:cNvCxnSpPr>
            <p:nvPr/>
          </p:nvCxnSpPr>
          <p:spPr>
            <a:xfrm>
              <a:off x="4261575" y="2341737"/>
              <a:ext cx="10500" cy="656700"/>
            </a:xfrm>
            <a:prstGeom prst="straightConnector1">
              <a:avLst/>
            </a:prstGeom>
            <a:noFill/>
            <a:ln w="19050" cap="flat" cmpd="sng">
              <a:solidFill>
                <a:srgbClr val="9E9E9E"/>
              </a:solidFill>
              <a:prstDash val="solid"/>
              <a:round/>
              <a:headEnd type="none" w="sm" len="sm"/>
              <a:tailEnd type="triangle" w="med" len="med"/>
            </a:ln>
          </p:spPr>
        </p:cxnSp>
      </p:grpSp>
      <p:sp>
        <p:nvSpPr>
          <p:cNvPr id="510" name="Google Shape;510;p19"/>
          <p:cNvSpPr txBox="1">
            <a:spLocks noGrp="1"/>
          </p:cNvSpPr>
          <p:nvPr>
            <p:ph type="title" idx="5"/>
          </p:nvPr>
        </p:nvSpPr>
        <p:spPr>
          <a:xfrm>
            <a:off x="308637" y="246256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 data</a:t>
            </a:r>
            <a:endParaRPr>
              <a:latin typeface="Arial"/>
              <a:ea typeface="Arial"/>
              <a:cs typeface="Arial"/>
              <a:sym typeface="Arial"/>
            </a:endParaRPr>
          </a:p>
        </p:txBody>
      </p:sp>
      <p:cxnSp>
        <p:nvCxnSpPr>
          <p:cNvPr id="511" name="Google Shape;511;p19"/>
          <p:cNvCxnSpPr/>
          <p:nvPr/>
        </p:nvCxnSpPr>
        <p:spPr>
          <a:xfrm rot="10800000">
            <a:off x="1847937" y="2602800"/>
            <a:ext cx="0" cy="408600"/>
          </a:xfrm>
          <a:prstGeom prst="straightConnector1">
            <a:avLst/>
          </a:prstGeom>
          <a:noFill/>
          <a:ln w="19050" cap="flat" cmpd="sng">
            <a:solidFill>
              <a:schemeClr val="lt2"/>
            </a:solidFill>
            <a:prstDash val="solid"/>
            <a:round/>
            <a:headEnd type="oval" w="med" len="med"/>
            <a:tailEnd type="oval" w="med" len="med"/>
          </a:ln>
        </p:spPr>
      </p:cxnSp>
      <p:sp>
        <p:nvSpPr>
          <p:cNvPr id="512" name="Google Shape;512;p1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sp>
        <p:nvSpPr>
          <p:cNvPr id="513" name="Google Shape;513;p19"/>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20"/>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519" name="Google Shape;519;p20"/>
          <p:cNvSpPr txBox="1"/>
          <p:nvPr/>
        </p:nvSpPr>
        <p:spPr>
          <a:xfrm>
            <a:off x="6364600" y="4642400"/>
            <a:ext cx="2464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Btgraham-300</a:t>
            </a:r>
            <a:endParaRPr sz="1400" b="0" i="1" u="none" strike="noStrike" cap="none">
              <a:solidFill>
                <a:srgbClr val="000000"/>
              </a:solidFill>
              <a:latin typeface="Arial"/>
              <a:ea typeface="Arial"/>
              <a:cs typeface="Arial"/>
              <a:sym typeface="Arial"/>
            </a:endParaRPr>
          </a:p>
        </p:txBody>
      </p:sp>
      <p:sp>
        <p:nvSpPr>
          <p:cNvPr id="520" name="Google Shape;520;p20"/>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CLAHE</a:t>
            </a:r>
            <a:endParaRPr sz="1400" b="0" i="1" u="none" strike="noStrike" cap="none">
              <a:solidFill>
                <a:srgbClr val="000000"/>
              </a:solidFill>
              <a:latin typeface="Arial"/>
              <a:ea typeface="Arial"/>
              <a:cs typeface="Arial"/>
              <a:sym typeface="Arial"/>
            </a:endParaRPr>
          </a:p>
        </p:txBody>
      </p:sp>
      <p:sp>
        <p:nvSpPr>
          <p:cNvPr id="521" name="Google Shape;521;p20"/>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Crop</a:t>
            </a:r>
            <a:endParaRPr sz="1400" b="0" i="1" u="none" strike="noStrike" cap="none">
              <a:solidFill>
                <a:srgbClr val="000000"/>
              </a:solidFill>
              <a:latin typeface="Arial"/>
              <a:ea typeface="Arial"/>
              <a:cs typeface="Arial"/>
              <a:sym typeface="Arial"/>
            </a:endParaRPr>
          </a:p>
        </p:txBody>
      </p:sp>
      <p:sp>
        <p:nvSpPr>
          <p:cNvPr id="522" name="Google Shape;522;p20"/>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 data</a:t>
            </a:r>
            <a:endParaRPr>
              <a:latin typeface="Arial"/>
              <a:ea typeface="Arial"/>
              <a:cs typeface="Arial"/>
              <a:sym typeface="Arial"/>
            </a:endParaRPr>
          </a:p>
        </p:txBody>
      </p:sp>
      <p:cxnSp>
        <p:nvCxnSpPr>
          <p:cNvPr id="523" name="Google Shape;523;p20"/>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524" name="Google Shape;524;p20"/>
          <p:cNvPicPr preferRelativeResize="0"/>
          <p:nvPr/>
        </p:nvPicPr>
        <p:blipFill rotWithShape="1">
          <a:blip r:embed="rId4">
            <a:alphaModFix/>
          </a:blip>
          <a:srcRect/>
          <a:stretch/>
        </p:blipFill>
        <p:spPr>
          <a:xfrm>
            <a:off x="2589525" y="2583702"/>
            <a:ext cx="3871301" cy="2475097"/>
          </a:xfrm>
          <a:prstGeom prst="rect">
            <a:avLst/>
          </a:prstGeom>
          <a:noFill/>
          <a:ln>
            <a:noFill/>
          </a:ln>
        </p:spPr>
      </p:pic>
      <p:pic>
        <p:nvPicPr>
          <p:cNvPr id="525" name="Google Shape;525;p20"/>
          <p:cNvPicPr preferRelativeResize="0"/>
          <p:nvPr/>
        </p:nvPicPr>
        <p:blipFill rotWithShape="1">
          <a:blip r:embed="rId5">
            <a:alphaModFix/>
          </a:blip>
          <a:srcRect/>
          <a:stretch/>
        </p:blipFill>
        <p:spPr>
          <a:xfrm>
            <a:off x="5229200" y="65475"/>
            <a:ext cx="3871301" cy="2477339"/>
          </a:xfrm>
          <a:prstGeom prst="rect">
            <a:avLst/>
          </a:prstGeom>
          <a:noFill/>
          <a:ln>
            <a:noFill/>
          </a:ln>
        </p:spPr>
      </p:pic>
      <p:pic>
        <p:nvPicPr>
          <p:cNvPr id="526" name="Google Shape;526;p20"/>
          <p:cNvPicPr preferRelativeResize="0"/>
          <p:nvPr/>
        </p:nvPicPr>
        <p:blipFill rotWithShape="1">
          <a:blip r:embed="rId6">
            <a:alphaModFix/>
          </a:blip>
          <a:srcRect/>
          <a:stretch/>
        </p:blipFill>
        <p:spPr>
          <a:xfrm>
            <a:off x="71100" y="65475"/>
            <a:ext cx="3883010" cy="2475100"/>
          </a:xfrm>
          <a:prstGeom prst="rect">
            <a:avLst/>
          </a:prstGeom>
          <a:noFill/>
          <a:ln>
            <a:noFill/>
          </a:ln>
        </p:spPr>
      </p:pic>
      <p:sp>
        <p:nvSpPr>
          <p:cNvPr id="527" name="Google Shape;527;p2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par>
                                <p:cTn id="8" presetID="10" presetClass="entr" presetSubtype="0" fill="hold" nodeType="withEffect">
                                  <p:stCondLst>
                                    <p:cond delay="0"/>
                                  </p:stCondLst>
                                  <p:childTnLst>
                                    <p:set>
                                      <p:cBhvr>
                                        <p:cTn id="9" dur="1" fill="hold">
                                          <p:stCondLst>
                                            <p:cond delay="0"/>
                                          </p:stCondLst>
                                        </p:cTn>
                                        <p:tgtEl>
                                          <p:spTgt spid="521"/>
                                        </p:tgtEl>
                                        <p:attrNameLst>
                                          <p:attrName>style.visibility</p:attrName>
                                        </p:attrNameLst>
                                      </p:cBhvr>
                                      <p:to>
                                        <p:strVal val="visible"/>
                                      </p:to>
                                    </p:set>
                                    <p:animEffect transition="in" filter="fade">
                                      <p:cBhvr>
                                        <p:cTn id="10" dur="500"/>
                                        <p:tgtEl>
                                          <p:spTgt spid="521"/>
                                        </p:tgtEl>
                                      </p:cBhvr>
                                    </p:animEffect>
                                  </p:childTnLst>
                                </p:cTn>
                              </p:par>
                              <p:par>
                                <p:cTn id="11" presetID="10" presetClass="entr" presetSubtype="0" fill="hold" nodeType="withEffect">
                                  <p:stCondLst>
                                    <p:cond delay="0"/>
                                  </p:stCondLst>
                                  <p:childTnLst>
                                    <p:set>
                                      <p:cBhvr>
                                        <p:cTn id="12" dur="1" fill="hold">
                                          <p:stCondLst>
                                            <p:cond delay="0"/>
                                          </p:stCondLst>
                                        </p:cTn>
                                        <p:tgtEl>
                                          <p:spTgt spid="525"/>
                                        </p:tgtEl>
                                        <p:attrNameLst>
                                          <p:attrName>style.visibility</p:attrName>
                                        </p:attrNameLst>
                                      </p:cBhvr>
                                      <p:to>
                                        <p:strVal val="visible"/>
                                      </p:to>
                                    </p:set>
                                    <p:animEffect transition="in" filter="fade">
                                      <p:cBhvr>
                                        <p:cTn id="13" dur="500"/>
                                        <p:tgtEl>
                                          <p:spTgt spid="525"/>
                                        </p:tgtEl>
                                      </p:cBhvr>
                                    </p:animEffect>
                                  </p:childTnLst>
                                </p:cTn>
                              </p:par>
                              <p:par>
                                <p:cTn id="14" presetID="10" presetClass="entr" presetSubtype="0" fill="hold" nodeType="withEffect">
                                  <p:stCondLst>
                                    <p:cond delay="0"/>
                                  </p:stCondLst>
                                  <p:childTnLst>
                                    <p:set>
                                      <p:cBhvr>
                                        <p:cTn id="15" dur="1" fill="hold">
                                          <p:stCondLst>
                                            <p:cond delay="0"/>
                                          </p:stCondLst>
                                        </p:cTn>
                                        <p:tgtEl>
                                          <p:spTgt spid="524"/>
                                        </p:tgtEl>
                                        <p:attrNameLst>
                                          <p:attrName>style.visibility</p:attrName>
                                        </p:attrNameLst>
                                      </p:cBhvr>
                                      <p:to>
                                        <p:strVal val="visible"/>
                                      </p:to>
                                    </p:set>
                                    <p:animEffect transition="in" filter="fade">
                                      <p:cBhvr>
                                        <p:cTn id="16" dur="500"/>
                                        <p:tgtEl>
                                          <p:spTgt spid="524"/>
                                        </p:tgtEl>
                                      </p:cBhvr>
                                    </p:animEffect>
                                  </p:childTnLst>
                                </p:cTn>
                              </p:par>
                              <p:par>
                                <p:cTn id="17" presetID="10" presetClass="entr" presetSubtype="0" fill="hold" nodeType="withEffect">
                                  <p:stCondLst>
                                    <p:cond delay="0"/>
                                  </p:stCondLst>
                                  <p:childTnLst>
                                    <p:set>
                                      <p:cBhvr>
                                        <p:cTn id="18" dur="1" fill="hold">
                                          <p:stCondLst>
                                            <p:cond delay="0"/>
                                          </p:stCondLst>
                                        </p:cTn>
                                        <p:tgtEl>
                                          <p:spTgt spid="520"/>
                                        </p:tgtEl>
                                        <p:attrNameLst>
                                          <p:attrName>style.visibility</p:attrName>
                                        </p:attrNameLst>
                                      </p:cBhvr>
                                      <p:to>
                                        <p:strVal val="visible"/>
                                      </p:to>
                                    </p:set>
                                    <p:animEffect transition="in" filter="fade">
                                      <p:cBhvr>
                                        <p:cTn id="19" dur="500"/>
                                        <p:tgtEl>
                                          <p:spTgt spid="520"/>
                                        </p:tgtEl>
                                      </p:cBhvr>
                                    </p:animEffect>
                                  </p:childTnLst>
                                </p:cTn>
                              </p:par>
                              <p:par>
                                <p:cTn id="20" presetID="10" presetClass="entr" presetSubtype="0" fill="hold" nodeType="withEffect">
                                  <p:stCondLst>
                                    <p:cond delay="0"/>
                                  </p:stCondLst>
                                  <p:childTnLst>
                                    <p:set>
                                      <p:cBhvr>
                                        <p:cTn id="21" dur="1" fill="hold">
                                          <p:stCondLst>
                                            <p:cond delay="0"/>
                                          </p:stCondLst>
                                        </p:cTn>
                                        <p:tgtEl>
                                          <p:spTgt spid="519"/>
                                        </p:tgtEl>
                                        <p:attrNameLst>
                                          <p:attrName>style.visibility</p:attrName>
                                        </p:attrNameLst>
                                      </p:cBhvr>
                                      <p:to>
                                        <p:strVal val="visible"/>
                                      </p:to>
                                    </p:set>
                                    <p:animEffect transition="in" filter="fade">
                                      <p:cBhvr>
                                        <p:cTn id="22" dur="500"/>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1"/>
        <p:cNvGrpSpPr/>
        <p:nvPr/>
      </p:nvGrpSpPr>
      <p:grpSpPr>
        <a:xfrm>
          <a:off x="0" y="0"/>
          <a:ext cx="0" cy="0"/>
          <a:chOff x="0" y="0"/>
          <a:chExt cx="0" cy="0"/>
        </a:xfrm>
      </p:grpSpPr>
      <p:sp>
        <p:nvSpPr>
          <p:cNvPr id="532" name="Google Shape;532;p21"/>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533" name="Google Shape;533;p21"/>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Btgraham-300</a:t>
            </a:r>
            <a:endParaRPr sz="1400" b="0" i="1" u="none" strike="noStrike" cap="none">
              <a:solidFill>
                <a:srgbClr val="000000"/>
              </a:solidFill>
              <a:latin typeface="Arial"/>
              <a:ea typeface="Arial"/>
              <a:cs typeface="Arial"/>
              <a:sym typeface="Arial"/>
            </a:endParaRPr>
          </a:p>
        </p:txBody>
      </p:sp>
      <p:sp>
        <p:nvSpPr>
          <p:cNvPr id="534" name="Google Shape;534;p21"/>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CLAHE</a:t>
            </a:r>
            <a:endParaRPr sz="1400" b="0" i="1" u="none" strike="noStrike" cap="none">
              <a:solidFill>
                <a:srgbClr val="000000"/>
              </a:solidFill>
              <a:latin typeface="Arial"/>
              <a:ea typeface="Arial"/>
              <a:cs typeface="Arial"/>
              <a:sym typeface="Arial"/>
            </a:endParaRPr>
          </a:p>
        </p:txBody>
      </p:sp>
      <p:sp>
        <p:nvSpPr>
          <p:cNvPr id="535" name="Google Shape;535;p21"/>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Crop</a:t>
            </a:r>
            <a:endParaRPr sz="1400" b="0" i="1" u="none" strike="noStrike" cap="none">
              <a:solidFill>
                <a:srgbClr val="000000"/>
              </a:solidFill>
              <a:latin typeface="Arial"/>
              <a:ea typeface="Arial"/>
              <a:cs typeface="Arial"/>
              <a:sym typeface="Arial"/>
            </a:endParaRPr>
          </a:p>
        </p:txBody>
      </p:sp>
      <p:sp>
        <p:nvSpPr>
          <p:cNvPr id="536" name="Google Shape;536;p21"/>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 data</a:t>
            </a:r>
            <a:endParaRPr>
              <a:latin typeface="Arial"/>
              <a:ea typeface="Arial"/>
              <a:cs typeface="Arial"/>
              <a:sym typeface="Arial"/>
            </a:endParaRPr>
          </a:p>
        </p:txBody>
      </p:sp>
      <p:cxnSp>
        <p:nvCxnSpPr>
          <p:cNvPr id="537" name="Google Shape;537;p21"/>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538" name="Google Shape;538;p21"/>
          <p:cNvPicPr preferRelativeResize="0"/>
          <p:nvPr/>
        </p:nvPicPr>
        <p:blipFill rotWithShape="1">
          <a:blip r:embed="rId4">
            <a:alphaModFix/>
          </a:blip>
          <a:srcRect/>
          <a:stretch/>
        </p:blipFill>
        <p:spPr>
          <a:xfrm>
            <a:off x="2552732" y="2591825"/>
            <a:ext cx="3846123" cy="2450774"/>
          </a:xfrm>
          <a:prstGeom prst="rect">
            <a:avLst/>
          </a:prstGeom>
          <a:noFill/>
          <a:ln>
            <a:noFill/>
          </a:ln>
        </p:spPr>
      </p:pic>
      <p:pic>
        <p:nvPicPr>
          <p:cNvPr id="539" name="Google Shape;539;p21"/>
          <p:cNvPicPr preferRelativeResize="0"/>
          <p:nvPr/>
        </p:nvPicPr>
        <p:blipFill rotWithShape="1">
          <a:blip r:embed="rId5">
            <a:alphaModFix/>
          </a:blip>
          <a:srcRect/>
          <a:stretch/>
        </p:blipFill>
        <p:spPr>
          <a:xfrm>
            <a:off x="49904" y="59225"/>
            <a:ext cx="3846126" cy="2450018"/>
          </a:xfrm>
          <a:prstGeom prst="rect">
            <a:avLst/>
          </a:prstGeom>
          <a:noFill/>
          <a:ln>
            <a:noFill/>
          </a:ln>
        </p:spPr>
      </p:pic>
      <p:pic>
        <p:nvPicPr>
          <p:cNvPr id="540" name="Google Shape;540;p21"/>
          <p:cNvPicPr preferRelativeResize="0"/>
          <p:nvPr/>
        </p:nvPicPr>
        <p:blipFill rotWithShape="1">
          <a:blip r:embed="rId6">
            <a:alphaModFix/>
          </a:blip>
          <a:srcRect/>
          <a:stretch/>
        </p:blipFill>
        <p:spPr>
          <a:xfrm>
            <a:off x="5210975" y="58138"/>
            <a:ext cx="3846126" cy="2452203"/>
          </a:xfrm>
          <a:prstGeom prst="rect">
            <a:avLst/>
          </a:prstGeom>
          <a:noFill/>
          <a:ln>
            <a:noFill/>
          </a:ln>
        </p:spPr>
      </p:pic>
      <p:sp>
        <p:nvSpPr>
          <p:cNvPr id="541" name="Google Shape;541;p2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22"/>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547" name="Google Shape;547;p22"/>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Btgraham-300</a:t>
            </a:r>
            <a:endParaRPr sz="1400" b="0" i="1" u="none" strike="noStrike" cap="none">
              <a:solidFill>
                <a:srgbClr val="000000"/>
              </a:solidFill>
              <a:latin typeface="Arial"/>
              <a:ea typeface="Arial"/>
              <a:cs typeface="Arial"/>
              <a:sym typeface="Arial"/>
            </a:endParaRPr>
          </a:p>
        </p:txBody>
      </p:sp>
      <p:sp>
        <p:nvSpPr>
          <p:cNvPr id="548" name="Google Shape;548;p22"/>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CLAHE</a:t>
            </a:r>
            <a:endParaRPr sz="1400" b="0" i="1" u="none" strike="noStrike" cap="none">
              <a:solidFill>
                <a:srgbClr val="000000"/>
              </a:solidFill>
              <a:latin typeface="Arial"/>
              <a:ea typeface="Arial"/>
              <a:cs typeface="Arial"/>
              <a:sym typeface="Arial"/>
            </a:endParaRPr>
          </a:p>
        </p:txBody>
      </p:sp>
      <p:sp>
        <p:nvSpPr>
          <p:cNvPr id="549" name="Google Shape;549;p22"/>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Crop</a:t>
            </a:r>
            <a:endParaRPr sz="1400" b="0" i="1" u="none" strike="noStrike" cap="none">
              <a:solidFill>
                <a:srgbClr val="000000"/>
              </a:solidFill>
              <a:latin typeface="Arial"/>
              <a:ea typeface="Arial"/>
              <a:cs typeface="Arial"/>
              <a:sym typeface="Arial"/>
            </a:endParaRPr>
          </a:p>
        </p:txBody>
      </p:sp>
      <p:sp>
        <p:nvSpPr>
          <p:cNvPr id="550" name="Google Shape;550;p22"/>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 data</a:t>
            </a:r>
            <a:endParaRPr>
              <a:latin typeface="Arial"/>
              <a:ea typeface="Arial"/>
              <a:cs typeface="Arial"/>
              <a:sym typeface="Arial"/>
            </a:endParaRPr>
          </a:p>
        </p:txBody>
      </p:sp>
      <p:cxnSp>
        <p:nvCxnSpPr>
          <p:cNvPr id="551" name="Google Shape;551;p22"/>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552" name="Google Shape;552;p22"/>
          <p:cNvPicPr preferRelativeResize="0"/>
          <p:nvPr/>
        </p:nvPicPr>
        <p:blipFill rotWithShape="1">
          <a:blip r:embed="rId4">
            <a:alphaModFix/>
          </a:blip>
          <a:srcRect/>
          <a:stretch/>
        </p:blipFill>
        <p:spPr>
          <a:xfrm>
            <a:off x="2533125" y="2591802"/>
            <a:ext cx="3831475" cy="2450801"/>
          </a:xfrm>
          <a:prstGeom prst="rect">
            <a:avLst/>
          </a:prstGeom>
          <a:noFill/>
          <a:ln>
            <a:noFill/>
          </a:ln>
        </p:spPr>
      </p:pic>
      <p:pic>
        <p:nvPicPr>
          <p:cNvPr id="553" name="Google Shape;553;p22"/>
          <p:cNvPicPr preferRelativeResize="0"/>
          <p:nvPr/>
        </p:nvPicPr>
        <p:blipFill rotWithShape="1">
          <a:blip r:embed="rId5">
            <a:alphaModFix/>
          </a:blip>
          <a:srcRect/>
          <a:stretch/>
        </p:blipFill>
        <p:spPr>
          <a:xfrm>
            <a:off x="71106" y="28450"/>
            <a:ext cx="3833226" cy="2450800"/>
          </a:xfrm>
          <a:prstGeom prst="rect">
            <a:avLst/>
          </a:prstGeom>
          <a:noFill/>
          <a:ln>
            <a:noFill/>
          </a:ln>
        </p:spPr>
      </p:pic>
      <p:pic>
        <p:nvPicPr>
          <p:cNvPr id="554" name="Google Shape;554;p22"/>
          <p:cNvPicPr preferRelativeResize="0"/>
          <p:nvPr/>
        </p:nvPicPr>
        <p:blipFill rotWithShape="1">
          <a:blip r:embed="rId6">
            <a:alphaModFix/>
          </a:blip>
          <a:srcRect/>
          <a:stretch/>
        </p:blipFill>
        <p:spPr>
          <a:xfrm>
            <a:off x="5239677" y="28450"/>
            <a:ext cx="3849520" cy="2450800"/>
          </a:xfrm>
          <a:prstGeom prst="rect">
            <a:avLst/>
          </a:prstGeom>
          <a:noFill/>
          <a:ln>
            <a:noFill/>
          </a:ln>
        </p:spPr>
      </p:pic>
      <p:sp>
        <p:nvSpPr>
          <p:cNvPr id="555" name="Google Shape;555;p2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Evaluate imbalance model</a:t>
            </a:r>
            <a:endParaRPr sz="3000">
              <a:latin typeface="Arial"/>
              <a:ea typeface="Arial"/>
              <a:cs typeface="Arial"/>
              <a:sym typeface="Arial"/>
            </a:endParaRPr>
          </a:p>
        </p:txBody>
      </p:sp>
      <p:graphicFrame>
        <p:nvGraphicFramePr>
          <p:cNvPr id="561" name="Google Shape;561;p23"/>
          <p:cNvGraphicFramePr/>
          <p:nvPr/>
        </p:nvGraphicFramePr>
        <p:xfrm>
          <a:off x="952500" y="857250"/>
          <a:ext cx="7239000" cy="4114500"/>
        </p:xfrm>
        <a:graphic>
          <a:graphicData uri="http://schemas.openxmlformats.org/drawingml/2006/table">
            <a:tbl>
              <a:tblPr>
                <a:noFill/>
                <a:tableStyleId>{D64D8123-145F-491B-9DC2-29AE73FA479F}</a:tableStyleId>
              </a:tblPr>
              <a:tblGrid>
                <a:gridCol w="2071650">
                  <a:extLst>
                    <a:ext uri="{9D8B030D-6E8A-4147-A177-3AD203B41FA5}">
                      <a16:colId xmlns:a16="http://schemas.microsoft.com/office/drawing/2014/main" val="20000"/>
                    </a:ext>
                  </a:extLst>
                </a:gridCol>
                <a:gridCol w="15478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Model</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Preprocessing</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Accuracy</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Kappa</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MobileNetv2</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Crop</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sng" strike="noStrike" cap="none">
                          <a:solidFill>
                            <a:schemeClr val="accent1"/>
                          </a:solidFill>
                        </a:rPr>
                        <a:t>0.80</a:t>
                      </a:r>
                      <a:endParaRPr sz="1500" b="1" u="sng"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0.42</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Btgraham-300</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0.79</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sng" strike="noStrike" cap="none">
                          <a:solidFill>
                            <a:schemeClr val="accent1"/>
                          </a:solidFill>
                        </a:rPr>
                        <a:t>0.59</a:t>
                      </a:r>
                      <a:endParaRPr sz="1500" b="1" u="sng"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CLAHE</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0.79</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0.52</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EfficientNet B4</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Crop</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0.79</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0.57</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Btgraham-300</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0.75</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0.08</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CLAHE</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0.77</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0.42</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EfficientNet B5</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Crop</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0.78</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0.45</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Btgraham-300</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0.77</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0.58</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CLAHE</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0.75</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solidFill>
                            <a:schemeClr val="accent1"/>
                          </a:solidFill>
                        </a:rPr>
                        <a:t>0.29</a:t>
                      </a:r>
                      <a:endParaRPr sz="1500" b="1" u="none" strike="noStrike" cap="none">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562" name="Google Shape;562;p2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5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6"/>
        <p:cNvGrpSpPr/>
        <p:nvPr/>
      </p:nvGrpSpPr>
      <p:grpSpPr>
        <a:xfrm>
          <a:off x="0" y="0"/>
          <a:ext cx="0" cy="0"/>
          <a:chOff x="0" y="0"/>
          <a:chExt cx="0" cy="0"/>
        </a:xfrm>
      </p:grpSpPr>
      <p:grpSp>
        <p:nvGrpSpPr>
          <p:cNvPr id="567" name="Google Shape;567;p24"/>
          <p:cNvGrpSpPr/>
          <p:nvPr/>
        </p:nvGrpSpPr>
        <p:grpSpPr>
          <a:xfrm>
            <a:off x="2596450" y="1073100"/>
            <a:ext cx="5302110" cy="3468022"/>
            <a:chOff x="1848725" y="928137"/>
            <a:chExt cx="5302110" cy="3468022"/>
          </a:xfrm>
        </p:grpSpPr>
        <p:grpSp>
          <p:nvGrpSpPr>
            <p:cNvPr id="568" name="Google Shape;568;p24"/>
            <p:cNvGrpSpPr/>
            <p:nvPr/>
          </p:nvGrpSpPr>
          <p:grpSpPr>
            <a:xfrm>
              <a:off x="2316391" y="928137"/>
              <a:ext cx="3889555" cy="1537100"/>
              <a:chOff x="719991" y="2560475"/>
              <a:chExt cx="3889555" cy="1537100"/>
            </a:xfrm>
          </p:grpSpPr>
          <p:grpSp>
            <p:nvGrpSpPr>
              <p:cNvPr id="569" name="Google Shape;569;p24"/>
              <p:cNvGrpSpPr/>
              <p:nvPr/>
            </p:nvGrpSpPr>
            <p:grpSpPr>
              <a:xfrm>
                <a:off x="719991" y="2560475"/>
                <a:ext cx="3889555" cy="1502393"/>
                <a:chOff x="2389399" y="2595738"/>
                <a:chExt cx="812796" cy="515578"/>
              </a:xfrm>
            </p:grpSpPr>
            <p:grpSp>
              <p:nvGrpSpPr>
                <p:cNvPr id="570" name="Google Shape;570;p24"/>
                <p:cNvGrpSpPr/>
                <p:nvPr/>
              </p:nvGrpSpPr>
              <p:grpSpPr>
                <a:xfrm>
                  <a:off x="2492145" y="2881565"/>
                  <a:ext cx="607299" cy="229751"/>
                  <a:chOff x="2492145" y="2881565"/>
                  <a:chExt cx="607299" cy="229751"/>
                </a:xfrm>
              </p:grpSpPr>
              <p:sp>
                <p:nvSpPr>
                  <p:cNvPr id="571" name="Google Shape;571;p2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 name="Google Shape;574;p24"/>
                <p:cNvGrpSpPr/>
                <p:nvPr/>
              </p:nvGrpSpPr>
              <p:grpSpPr>
                <a:xfrm>
                  <a:off x="2389399" y="2595738"/>
                  <a:ext cx="812796" cy="290281"/>
                  <a:chOff x="2389399" y="2595738"/>
                  <a:chExt cx="812796" cy="290281"/>
                </a:xfrm>
              </p:grpSpPr>
              <p:grpSp>
                <p:nvGrpSpPr>
                  <p:cNvPr id="575" name="Google Shape;575;p24"/>
                  <p:cNvGrpSpPr/>
                  <p:nvPr/>
                </p:nvGrpSpPr>
                <p:grpSpPr>
                  <a:xfrm>
                    <a:off x="2389399" y="2595741"/>
                    <a:ext cx="357155" cy="290278"/>
                    <a:chOff x="2389399" y="2595741"/>
                    <a:chExt cx="357155" cy="290278"/>
                  </a:xfrm>
                </p:grpSpPr>
                <p:sp>
                  <p:nvSpPr>
                    <p:cNvPr id="576" name="Google Shape;576;p24"/>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4"/>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Crop</a:t>
                      </a:r>
                      <a:endParaRPr sz="1400" b="0" i="0" u="none" strike="noStrike" cap="none">
                        <a:solidFill>
                          <a:srgbClr val="000000"/>
                        </a:solidFill>
                        <a:latin typeface="Arial"/>
                        <a:ea typeface="Arial"/>
                        <a:cs typeface="Arial"/>
                        <a:sym typeface="Arial"/>
                      </a:endParaRPr>
                    </a:p>
                  </p:txBody>
                </p:sp>
              </p:grpSp>
              <p:grpSp>
                <p:nvGrpSpPr>
                  <p:cNvPr id="578" name="Google Shape;578;p24"/>
                  <p:cNvGrpSpPr/>
                  <p:nvPr/>
                </p:nvGrpSpPr>
                <p:grpSpPr>
                  <a:xfrm>
                    <a:off x="2626254" y="2595738"/>
                    <a:ext cx="340381" cy="290281"/>
                    <a:chOff x="2626254" y="2595738"/>
                    <a:chExt cx="340381" cy="290281"/>
                  </a:xfrm>
                </p:grpSpPr>
                <p:sp>
                  <p:nvSpPr>
                    <p:cNvPr id="579" name="Google Shape;579;p24"/>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4"/>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lt2"/>
                          </a:solidFill>
                          <a:latin typeface="Arial"/>
                          <a:ea typeface="Arial"/>
                          <a:cs typeface="Arial"/>
                          <a:sym typeface="Arial"/>
                        </a:rPr>
                        <a:t>Btgraham-300 </a:t>
                      </a:r>
                      <a:endParaRPr sz="1600" b="0" i="0" u="none" strike="noStrike" cap="none">
                        <a:solidFill>
                          <a:srgbClr val="000000"/>
                        </a:solidFill>
                        <a:latin typeface="Arial"/>
                        <a:ea typeface="Arial"/>
                        <a:cs typeface="Arial"/>
                        <a:sym typeface="Arial"/>
                      </a:endParaRPr>
                    </a:p>
                  </p:txBody>
                </p:sp>
              </p:grpSp>
              <p:grpSp>
                <p:nvGrpSpPr>
                  <p:cNvPr id="581" name="Google Shape;581;p24"/>
                  <p:cNvGrpSpPr/>
                  <p:nvPr/>
                </p:nvGrpSpPr>
                <p:grpSpPr>
                  <a:xfrm>
                    <a:off x="2845042" y="2595741"/>
                    <a:ext cx="357153" cy="290278"/>
                    <a:chOff x="2845042" y="2595741"/>
                    <a:chExt cx="357153" cy="290278"/>
                  </a:xfrm>
                </p:grpSpPr>
                <p:sp>
                  <p:nvSpPr>
                    <p:cNvPr id="582" name="Google Shape;582;p24"/>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4"/>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CLAHE</a:t>
                      </a:r>
                      <a:endParaRPr sz="1400" b="0" i="0" u="none" strike="noStrike" cap="none">
                        <a:solidFill>
                          <a:srgbClr val="000000"/>
                        </a:solidFill>
                        <a:latin typeface="Arial"/>
                        <a:ea typeface="Arial"/>
                        <a:cs typeface="Arial"/>
                        <a:sym typeface="Arial"/>
                      </a:endParaRPr>
                    </a:p>
                  </p:txBody>
                </p:sp>
              </p:grpSp>
            </p:grpSp>
          </p:grpSp>
          <p:sp>
            <p:nvSpPr>
              <p:cNvPr id="584" name="Google Shape;584;p24"/>
              <p:cNvSpPr txBox="1"/>
              <p:nvPr/>
            </p:nvSpPr>
            <p:spPr>
              <a:xfrm>
                <a:off x="1602600" y="3358675"/>
                <a:ext cx="2124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Re-Sampling,</a:t>
                </a:r>
                <a:endParaRPr sz="18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Augmentation</a:t>
                </a:r>
                <a:endParaRPr sz="1800" b="0" i="0" u="none" strike="noStrike" cap="none">
                  <a:solidFill>
                    <a:schemeClr val="lt2"/>
                  </a:solidFill>
                  <a:latin typeface="Arial"/>
                  <a:ea typeface="Arial"/>
                  <a:cs typeface="Arial"/>
                  <a:sym typeface="Arial"/>
                </a:endParaRPr>
              </a:p>
            </p:txBody>
          </p:sp>
        </p:grpSp>
        <p:grpSp>
          <p:nvGrpSpPr>
            <p:cNvPr id="585" name="Google Shape;585;p24"/>
            <p:cNvGrpSpPr/>
            <p:nvPr/>
          </p:nvGrpSpPr>
          <p:grpSpPr>
            <a:xfrm>
              <a:off x="1848725" y="2901774"/>
              <a:ext cx="5302110" cy="1494385"/>
              <a:chOff x="4639175" y="2644924"/>
              <a:chExt cx="5302110" cy="1494385"/>
            </a:xfrm>
          </p:grpSpPr>
          <p:grpSp>
            <p:nvGrpSpPr>
              <p:cNvPr id="586" name="Google Shape;586;p24"/>
              <p:cNvGrpSpPr/>
              <p:nvPr/>
            </p:nvGrpSpPr>
            <p:grpSpPr>
              <a:xfrm>
                <a:off x="4639175" y="2644924"/>
                <a:ext cx="5302110" cy="1494385"/>
                <a:chOff x="2289382" y="2881565"/>
                <a:chExt cx="1107976" cy="519931"/>
              </a:xfrm>
            </p:grpSpPr>
            <p:grpSp>
              <p:nvGrpSpPr>
                <p:cNvPr id="587" name="Google Shape;587;p24"/>
                <p:cNvGrpSpPr/>
                <p:nvPr/>
              </p:nvGrpSpPr>
              <p:grpSpPr>
                <a:xfrm>
                  <a:off x="2492145" y="2881565"/>
                  <a:ext cx="607299" cy="229751"/>
                  <a:chOff x="2492145" y="2881565"/>
                  <a:chExt cx="607299" cy="229751"/>
                </a:xfrm>
              </p:grpSpPr>
              <p:sp>
                <p:nvSpPr>
                  <p:cNvPr id="588" name="Google Shape;588;p2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24"/>
                <p:cNvGrpSpPr/>
                <p:nvPr/>
              </p:nvGrpSpPr>
              <p:grpSpPr>
                <a:xfrm>
                  <a:off x="2289382" y="3104611"/>
                  <a:ext cx="1107976" cy="296885"/>
                  <a:chOff x="2289382" y="3104611"/>
                  <a:chExt cx="1107976" cy="296885"/>
                </a:xfrm>
              </p:grpSpPr>
              <p:grpSp>
                <p:nvGrpSpPr>
                  <p:cNvPr id="592" name="Google Shape;592;p24"/>
                  <p:cNvGrpSpPr/>
                  <p:nvPr/>
                </p:nvGrpSpPr>
                <p:grpSpPr>
                  <a:xfrm>
                    <a:off x="2664335" y="3104611"/>
                    <a:ext cx="362063" cy="292501"/>
                    <a:chOff x="2664335" y="3104611"/>
                    <a:chExt cx="362063" cy="292501"/>
                  </a:xfrm>
                </p:grpSpPr>
                <p:sp>
                  <p:nvSpPr>
                    <p:cNvPr id="593" name="Google Shape;593;p24"/>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4"/>
                    <p:cNvSpPr/>
                    <p:nvPr/>
                  </p:nvSpPr>
                  <p:spPr>
                    <a:xfrm>
                      <a:off x="2664335"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nvGrpSpPr>
                  <p:cNvPr id="595" name="Google Shape;595;p24"/>
                  <p:cNvGrpSpPr/>
                  <p:nvPr/>
                </p:nvGrpSpPr>
                <p:grpSpPr>
                  <a:xfrm>
                    <a:off x="2289382" y="3106802"/>
                    <a:ext cx="457122" cy="294685"/>
                    <a:chOff x="2289382" y="3106802"/>
                    <a:chExt cx="457122" cy="294685"/>
                  </a:xfrm>
                </p:grpSpPr>
                <p:sp>
                  <p:nvSpPr>
                    <p:cNvPr id="596" name="Google Shape;596;p24"/>
                    <p:cNvSpPr/>
                    <p:nvPr/>
                  </p:nvSpPr>
                  <p:spPr>
                    <a:xfrm>
                      <a:off x="2433879" y="3106802"/>
                      <a:ext cx="312625"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4"/>
                    <p:cNvSpPr/>
                    <p:nvPr/>
                  </p:nvSpPr>
                  <p:spPr>
                    <a:xfrm>
                      <a:off x="2289382" y="3219442"/>
                      <a:ext cx="362077"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EfficientNetB4</a:t>
                      </a:r>
                      <a:endParaRPr sz="1400" b="0" i="0" u="none" strike="noStrike" cap="none">
                        <a:solidFill>
                          <a:srgbClr val="000000"/>
                        </a:solidFill>
                        <a:latin typeface="Arial"/>
                        <a:ea typeface="Arial"/>
                        <a:cs typeface="Arial"/>
                        <a:sym typeface="Arial"/>
                      </a:endParaRPr>
                    </a:p>
                  </p:txBody>
                </p:sp>
              </p:grpSp>
              <p:grpSp>
                <p:nvGrpSpPr>
                  <p:cNvPr id="598" name="Google Shape;598;p24"/>
                  <p:cNvGrpSpPr/>
                  <p:nvPr/>
                </p:nvGrpSpPr>
                <p:grpSpPr>
                  <a:xfrm>
                    <a:off x="2845040" y="3106802"/>
                    <a:ext cx="552318" cy="294694"/>
                    <a:chOff x="2845040" y="3106802"/>
                    <a:chExt cx="552318" cy="294694"/>
                  </a:xfrm>
                </p:grpSpPr>
                <p:sp>
                  <p:nvSpPr>
                    <p:cNvPr id="599" name="Google Shape;599;p24"/>
                    <p:cNvSpPr/>
                    <p:nvPr/>
                  </p:nvSpPr>
                  <p:spPr>
                    <a:xfrm>
                      <a:off x="2845040" y="3106802"/>
                      <a:ext cx="362100"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4"/>
                    <p:cNvSpPr/>
                    <p:nvPr/>
                  </p:nvSpPr>
                  <p:spPr>
                    <a:xfrm>
                      <a:off x="3035281" y="3219451"/>
                      <a:ext cx="362077"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MobileNetV2</a:t>
                      </a:r>
                      <a:endParaRPr sz="1400" b="0" i="0" u="none" strike="noStrike" cap="none">
                        <a:solidFill>
                          <a:srgbClr val="000000"/>
                        </a:solidFill>
                        <a:latin typeface="Arial"/>
                        <a:ea typeface="Arial"/>
                        <a:cs typeface="Arial"/>
                        <a:sym typeface="Arial"/>
                      </a:endParaRPr>
                    </a:p>
                  </p:txBody>
                </p:sp>
              </p:grpSp>
            </p:grpSp>
          </p:grpSp>
          <p:sp>
            <p:nvSpPr>
              <p:cNvPr id="601" name="Google Shape;601;p24"/>
              <p:cNvSpPr txBox="1"/>
              <p:nvPr/>
            </p:nvSpPr>
            <p:spPr>
              <a:xfrm>
                <a:off x="6433475" y="2741725"/>
                <a:ext cx="12582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Training</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pSp>
        <p:cxnSp>
          <p:nvCxnSpPr>
            <p:cNvPr id="602" name="Google Shape;602;p24"/>
            <p:cNvCxnSpPr>
              <a:stCxn id="584" idx="2"/>
              <a:endCxn id="601" idx="0"/>
            </p:cNvCxnSpPr>
            <p:nvPr/>
          </p:nvCxnSpPr>
          <p:spPr>
            <a:xfrm>
              <a:off x="4261000" y="2465237"/>
              <a:ext cx="11100" cy="533400"/>
            </a:xfrm>
            <a:prstGeom prst="straightConnector1">
              <a:avLst/>
            </a:prstGeom>
            <a:noFill/>
            <a:ln w="19050" cap="flat" cmpd="sng">
              <a:solidFill>
                <a:srgbClr val="9E9E9E"/>
              </a:solidFill>
              <a:prstDash val="solid"/>
              <a:round/>
              <a:headEnd type="none" w="sm" len="sm"/>
              <a:tailEnd type="triangle" w="med" len="med"/>
            </a:ln>
          </p:spPr>
        </p:cxnSp>
      </p:grpSp>
      <p:sp>
        <p:nvSpPr>
          <p:cNvPr id="603" name="Google Shape;603;p24"/>
          <p:cNvSpPr txBox="1">
            <a:spLocks noGrp="1"/>
          </p:cNvSpPr>
          <p:nvPr>
            <p:ph type="title" idx="5"/>
          </p:nvPr>
        </p:nvSpPr>
        <p:spPr>
          <a:xfrm>
            <a:off x="64412" y="245516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data</a:t>
            </a:r>
            <a:endParaRPr>
              <a:latin typeface="Arial"/>
              <a:ea typeface="Arial"/>
              <a:cs typeface="Arial"/>
              <a:sym typeface="Arial"/>
            </a:endParaRPr>
          </a:p>
        </p:txBody>
      </p:sp>
      <p:cxnSp>
        <p:nvCxnSpPr>
          <p:cNvPr id="604" name="Google Shape;604;p24"/>
          <p:cNvCxnSpPr/>
          <p:nvPr/>
        </p:nvCxnSpPr>
        <p:spPr>
          <a:xfrm rot="10800000">
            <a:off x="1603712" y="2595400"/>
            <a:ext cx="0" cy="408600"/>
          </a:xfrm>
          <a:prstGeom prst="straightConnector1">
            <a:avLst/>
          </a:prstGeom>
          <a:noFill/>
          <a:ln w="19050" cap="flat" cmpd="sng">
            <a:solidFill>
              <a:schemeClr val="lt2"/>
            </a:solidFill>
            <a:prstDash val="solid"/>
            <a:round/>
            <a:headEnd type="oval" w="med" len="med"/>
            <a:tailEnd type="oval" w="med" len="med"/>
          </a:ln>
        </p:spPr>
      </p:cxnSp>
      <p:sp>
        <p:nvSpPr>
          <p:cNvPr id="605" name="Google Shape;605;p2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sp>
        <p:nvSpPr>
          <p:cNvPr id="606" name="Google Shape;606;p24"/>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25"/>
          <p:cNvSpPr txBox="1">
            <a:spLocks noGrp="1"/>
          </p:cNvSpPr>
          <p:nvPr>
            <p:ph type="title" idx="5"/>
          </p:nvPr>
        </p:nvSpPr>
        <p:spPr>
          <a:xfrm>
            <a:off x="64412" y="245516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data</a:t>
            </a:r>
            <a:endParaRPr>
              <a:latin typeface="Arial"/>
              <a:ea typeface="Arial"/>
              <a:cs typeface="Arial"/>
              <a:sym typeface="Arial"/>
            </a:endParaRPr>
          </a:p>
        </p:txBody>
      </p:sp>
      <p:cxnSp>
        <p:nvCxnSpPr>
          <p:cNvPr id="612" name="Google Shape;612;p25"/>
          <p:cNvCxnSpPr/>
          <p:nvPr/>
        </p:nvCxnSpPr>
        <p:spPr>
          <a:xfrm rot="10800000">
            <a:off x="1603712" y="2595400"/>
            <a:ext cx="0" cy="408600"/>
          </a:xfrm>
          <a:prstGeom prst="straightConnector1">
            <a:avLst/>
          </a:prstGeom>
          <a:noFill/>
          <a:ln w="19050" cap="flat" cmpd="sng">
            <a:solidFill>
              <a:schemeClr val="lt2"/>
            </a:solidFill>
            <a:prstDash val="solid"/>
            <a:round/>
            <a:headEnd type="oval" w="med" len="med"/>
            <a:tailEnd type="oval" w="med" len="med"/>
          </a:ln>
        </p:spPr>
      </p:cxnSp>
      <p:pic>
        <p:nvPicPr>
          <p:cNvPr id="613" name="Google Shape;613;p25"/>
          <p:cNvPicPr preferRelativeResize="0"/>
          <p:nvPr/>
        </p:nvPicPr>
        <p:blipFill rotWithShape="1">
          <a:blip r:embed="rId4">
            <a:alphaModFix/>
          </a:blip>
          <a:srcRect/>
          <a:stretch/>
        </p:blipFill>
        <p:spPr>
          <a:xfrm>
            <a:off x="1786500" y="910850"/>
            <a:ext cx="6269700" cy="3970199"/>
          </a:xfrm>
          <a:prstGeom prst="rect">
            <a:avLst/>
          </a:prstGeom>
          <a:noFill/>
          <a:ln>
            <a:noFill/>
          </a:ln>
        </p:spPr>
      </p:pic>
      <p:sp>
        <p:nvSpPr>
          <p:cNvPr id="614" name="Google Shape;614;p2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sp>
        <p:nvSpPr>
          <p:cNvPr id="615" name="Google Shape;615;p25"/>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26"/>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621" name="Google Shape;621;p26"/>
          <p:cNvSpPr txBox="1"/>
          <p:nvPr/>
        </p:nvSpPr>
        <p:spPr>
          <a:xfrm>
            <a:off x="6364600" y="4642400"/>
            <a:ext cx="2464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Btgraham-300</a:t>
            </a:r>
            <a:endParaRPr sz="1400" b="0" i="1" u="none" strike="noStrike" cap="none">
              <a:solidFill>
                <a:srgbClr val="000000"/>
              </a:solidFill>
              <a:latin typeface="Arial"/>
              <a:ea typeface="Arial"/>
              <a:cs typeface="Arial"/>
              <a:sym typeface="Arial"/>
            </a:endParaRPr>
          </a:p>
        </p:txBody>
      </p:sp>
      <p:sp>
        <p:nvSpPr>
          <p:cNvPr id="622" name="Google Shape;622;p26"/>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CLAHE</a:t>
            </a:r>
            <a:endParaRPr sz="1400" b="0" i="1" u="none" strike="noStrike" cap="none">
              <a:solidFill>
                <a:srgbClr val="000000"/>
              </a:solidFill>
              <a:latin typeface="Arial"/>
              <a:ea typeface="Arial"/>
              <a:cs typeface="Arial"/>
              <a:sym typeface="Arial"/>
            </a:endParaRPr>
          </a:p>
        </p:txBody>
      </p:sp>
      <p:sp>
        <p:nvSpPr>
          <p:cNvPr id="623" name="Google Shape;623;p26"/>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Crop</a:t>
            </a:r>
            <a:endParaRPr sz="1400" b="0" i="1" u="none" strike="noStrike" cap="none">
              <a:solidFill>
                <a:srgbClr val="000000"/>
              </a:solidFill>
              <a:latin typeface="Arial"/>
              <a:ea typeface="Arial"/>
              <a:cs typeface="Arial"/>
              <a:sym typeface="Arial"/>
            </a:endParaRPr>
          </a:p>
        </p:txBody>
      </p:sp>
      <p:sp>
        <p:nvSpPr>
          <p:cNvPr id="624" name="Google Shape;624;p26"/>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data</a:t>
            </a:r>
            <a:endParaRPr>
              <a:latin typeface="Arial"/>
              <a:ea typeface="Arial"/>
              <a:cs typeface="Arial"/>
              <a:sym typeface="Arial"/>
            </a:endParaRPr>
          </a:p>
        </p:txBody>
      </p:sp>
      <p:cxnSp>
        <p:nvCxnSpPr>
          <p:cNvPr id="625" name="Google Shape;625;p26"/>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26" name="Google Shape;626;p26"/>
          <p:cNvPicPr preferRelativeResize="0"/>
          <p:nvPr/>
        </p:nvPicPr>
        <p:blipFill rotWithShape="1">
          <a:blip r:embed="rId4">
            <a:alphaModFix/>
          </a:blip>
          <a:srcRect/>
          <a:stretch/>
        </p:blipFill>
        <p:spPr>
          <a:xfrm>
            <a:off x="2484119" y="2567156"/>
            <a:ext cx="3871301" cy="2475443"/>
          </a:xfrm>
          <a:prstGeom prst="rect">
            <a:avLst/>
          </a:prstGeom>
          <a:noFill/>
          <a:ln>
            <a:noFill/>
          </a:ln>
        </p:spPr>
      </p:pic>
      <p:pic>
        <p:nvPicPr>
          <p:cNvPr id="627" name="Google Shape;627;p26"/>
          <p:cNvPicPr preferRelativeResize="0"/>
          <p:nvPr/>
        </p:nvPicPr>
        <p:blipFill rotWithShape="1">
          <a:blip r:embed="rId5">
            <a:alphaModFix/>
          </a:blip>
          <a:srcRect/>
          <a:stretch/>
        </p:blipFill>
        <p:spPr>
          <a:xfrm>
            <a:off x="5189897" y="65800"/>
            <a:ext cx="3882999" cy="2474456"/>
          </a:xfrm>
          <a:prstGeom prst="rect">
            <a:avLst/>
          </a:prstGeom>
          <a:noFill/>
          <a:ln>
            <a:noFill/>
          </a:ln>
        </p:spPr>
      </p:pic>
      <p:pic>
        <p:nvPicPr>
          <p:cNvPr id="628" name="Google Shape;628;p26"/>
          <p:cNvPicPr preferRelativeResize="0"/>
          <p:nvPr/>
        </p:nvPicPr>
        <p:blipFill rotWithShape="1">
          <a:blip r:embed="rId6">
            <a:alphaModFix/>
          </a:blip>
          <a:srcRect/>
          <a:stretch/>
        </p:blipFill>
        <p:spPr>
          <a:xfrm>
            <a:off x="82795" y="64200"/>
            <a:ext cx="3871300" cy="2477638"/>
          </a:xfrm>
          <a:prstGeom prst="rect">
            <a:avLst/>
          </a:prstGeom>
          <a:noFill/>
          <a:ln>
            <a:noFill/>
          </a:ln>
        </p:spPr>
      </p:pic>
      <p:sp>
        <p:nvSpPr>
          <p:cNvPr id="629" name="Google Shape;629;p2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500"/>
                                        <p:tgtEl>
                                          <p:spTgt spid="628"/>
                                        </p:tgtEl>
                                      </p:cBhvr>
                                    </p:animEffect>
                                  </p:childTnLst>
                                </p:cTn>
                              </p:par>
                              <p:par>
                                <p:cTn id="8" presetID="10" presetClass="entr" presetSubtype="0" fill="hold" nodeType="withEffect">
                                  <p:stCondLst>
                                    <p:cond delay="0"/>
                                  </p:stCondLst>
                                  <p:childTnLst>
                                    <p:set>
                                      <p:cBhvr>
                                        <p:cTn id="9" dur="1" fill="hold">
                                          <p:stCondLst>
                                            <p:cond delay="0"/>
                                          </p:stCondLst>
                                        </p:cTn>
                                        <p:tgtEl>
                                          <p:spTgt spid="623"/>
                                        </p:tgtEl>
                                        <p:attrNameLst>
                                          <p:attrName>style.visibility</p:attrName>
                                        </p:attrNameLst>
                                      </p:cBhvr>
                                      <p:to>
                                        <p:strVal val="visible"/>
                                      </p:to>
                                    </p:set>
                                    <p:animEffect transition="in" filter="fade">
                                      <p:cBhvr>
                                        <p:cTn id="10" dur="500"/>
                                        <p:tgtEl>
                                          <p:spTgt spid="623"/>
                                        </p:tgtEl>
                                      </p:cBhvr>
                                    </p:animEffect>
                                  </p:childTnLst>
                                </p:cTn>
                              </p:par>
                              <p:par>
                                <p:cTn id="11" presetID="10"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animEffect transition="in" filter="fade">
                                      <p:cBhvr>
                                        <p:cTn id="13" dur="500"/>
                                        <p:tgtEl>
                                          <p:spTgt spid="627"/>
                                        </p:tgtEl>
                                      </p:cBhvr>
                                    </p:animEffect>
                                  </p:childTnLst>
                                </p:cTn>
                              </p:par>
                              <p:par>
                                <p:cTn id="14" presetID="10" presetClass="entr" presetSubtype="0" fill="hold" nodeType="withEffect">
                                  <p:stCondLst>
                                    <p:cond delay="0"/>
                                  </p:stCondLst>
                                  <p:childTnLst>
                                    <p:set>
                                      <p:cBhvr>
                                        <p:cTn id="15" dur="1" fill="hold">
                                          <p:stCondLst>
                                            <p:cond delay="0"/>
                                          </p:stCondLst>
                                        </p:cTn>
                                        <p:tgtEl>
                                          <p:spTgt spid="622"/>
                                        </p:tgtEl>
                                        <p:attrNameLst>
                                          <p:attrName>style.visibility</p:attrName>
                                        </p:attrNameLst>
                                      </p:cBhvr>
                                      <p:to>
                                        <p:strVal val="visible"/>
                                      </p:to>
                                    </p:set>
                                    <p:animEffect transition="in" filter="fade">
                                      <p:cBhvr>
                                        <p:cTn id="16" dur="500"/>
                                        <p:tgtEl>
                                          <p:spTgt spid="622"/>
                                        </p:tgtEl>
                                      </p:cBhvr>
                                    </p:animEffect>
                                  </p:childTnLst>
                                </p:cTn>
                              </p:par>
                              <p:par>
                                <p:cTn id="17" presetID="10" presetClass="entr" presetSubtype="0" fill="hold" nodeType="withEffect">
                                  <p:stCondLst>
                                    <p:cond delay="0"/>
                                  </p:stCondLst>
                                  <p:childTnLst>
                                    <p:set>
                                      <p:cBhvr>
                                        <p:cTn id="18" dur="1" fill="hold">
                                          <p:stCondLst>
                                            <p:cond delay="0"/>
                                          </p:stCondLst>
                                        </p:cTn>
                                        <p:tgtEl>
                                          <p:spTgt spid="626"/>
                                        </p:tgtEl>
                                        <p:attrNameLst>
                                          <p:attrName>style.visibility</p:attrName>
                                        </p:attrNameLst>
                                      </p:cBhvr>
                                      <p:to>
                                        <p:strVal val="visible"/>
                                      </p:to>
                                    </p:set>
                                    <p:animEffect transition="in" filter="fade">
                                      <p:cBhvr>
                                        <p:cTn id="19" dur="500"/>
                                        <p:tgtEl>
                                          <p:spTgt spid="626"/>
                                        </p:tgtEl>
                                      </p:cBhvr>
                                    </p:animEffect>
                                  </p:childTnLst>
                                </p:cTn>
                              </p:par>
                              <p:par>
                                <p:cTn id="20" presetID="10" presetClass="entr" presetSubtype="0" fill="hold" nodeType="withEffect">
                                  <p:stCondLst>
                                    <p:cond delay="0"/>
                                  </p:stCondLst>
                                  <p:childTnLst>
                                    <p:set>
                                      <p:cBhvr>
                                        <p:cTn id="21" dur="1" fill="hold">
                                          <p:stCondLst>
                                            <p:cond delay="0"/>
                                          </p:stCondLst>
                                        </p:cTn>
                                        <p:tgtEl>
                                          <p:spTgt spid="621"/>
                                        </p:tgtEl>
                                        <p:attrNameLst>
                                          <p:attrName>style.visibility</p:attrName>
                                        </p:attrNameLst>
                                      </p:cBhvr>
                                      <p:to>
                                        <p:strVal val="visible"/>
                                      </p:to>
                                    </p:set>
                                    <p:animEffect transition="in" filter="fade">
                                      <p:cBhvr>
                                        <p:cTn id="22"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7708025" y="2706525"/>
            <a:ext cx="1318200" cy="6306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800">
                <a:latin typeface="Arial"/>
                <a:ea typeface="Arial"/>
                <a:cs typeface="Arial"/>
                <a:sym typeface="Arial"/>
              </a:rPr>
              <a:t>Giới thiệu</a:t>
            </a:r>
            <a:endParaRPr sz="1800">
              <a:latin typeface="Arial"/>
              <a:ea typeface="Arial"/>
              <a:cs typeface="Arial"/>
              <a:sym typeface="Arial"/>
            </a:endParaRPr>
          </a:p>
        </p:txBody>
      </p:sp>
      <p:cxnSp>
        <p:nvCxnSpPr>
          <p:cNvPr id="95" name="Google Shape;95;p3"/>
          <p:cNvCxnSpPr/>
          <p:nvPr/>
        </p:nvCxnSpPr>
        <p:spPr>
          <a:xfrm>
            <a:off x="7553250" y="2706525"/>
            <a:ext cx="0" cy="630600"/>
          </a:xfrm>
          <a:prstGeom prst="straightConnector1">
            <a:avLst/>
          </a:prstGeom>
          <a:noFill/>
          <a:ln w="19050" cap="flat" cmpd="sng">
            <a:solidFill>
              <a:schemeClr val="lt2"/>
            </a:solidFill>
            <a:prstDash val="solid"/>
            <a:round/>
            <a:headEnd type="oval" w="med" len="med"/>
            <a:tailEnd type="oval" w="med" len="med"/>
          </a:ln>
        </p:spPr>
      </p:cxnSp>
      <p:pic>
        <p:nvPicPr>
          <p:cNvPr id="96" name="Google Shape;96;p3"/>
          <p:cNvPicPr preferRelativeResize="0"/>
          <p:nvPr/>
        </p:nvPicPr>
        <p:blipFill rotWithShape="1">
          <a:blip r:embed="rId4">
            <a:alphaModFix/>
          </a:blip>
          <a:srcRect/>
          <a:stretch/>
        </p:blipFill>
        <p:spPr>
          <a:xfrm>
            <a:off x="903775" y="962150"/>
            <a:ext cx="6357825" cy="3579454"/>
          </a:xfrm>
          <a:prstGeom prst="rect">
            <a:avLst/>
          </a:prstGeom>
          <a:noFill/>
          <a:ln>
            <a:noFill/>
          </a:ln>
        </p:spPr>
      </p:pic>
      <p:sp>
        <p:nvSpPr>
          <p:cNvPr id="97" name="Google Shape;97;p3"/>
          <p:cNvSpPr txBox="1">
            <a:spLocks noGrp="1"/>
          </p:cNvSpPr>
          <p:nvPr>
            <p:ph type="title"/>
          </p:nvPr>
        </p:nvSpPr>
        <p:spPr>
          <a:xfrm>
            <a:off x="3317400" y="13475"/>
            <a:ext cx="2509200" cy="866100"/>
          </a:xfrm>
          <a:prstGeom prst="rect">
            <a:avLst/>
          </a:prstGeom>
          <a:noFill/>
          <a:ln>
            <a:noFill/>
          </a:ln>
          <a:effectLst>
            <a:outerShdw blurRad="71438" dist="57150" dir="540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000">
                <a:latin typeface="Arial"/>
                <a:ea typeface="Arial"/>
                <a:cs typeface="Arial"/>
                <a:sym typeface="Arial"/>
              </a:rPr>
              <a:t>Mô tả đề tài</a:t>
            </a:r>
            <a:endParaRPr sz="3000">
              <a:latin typeface="Arial"/>
              <a:ea typeface="Arial"/>
              <a:cs typeface="Arial"/>
              <a:sym typeface="Arial"/>
            </a:endParaRPr>
          </a:p>
        </p:txBody>
      </p:sp>
      <p:pic>
        <p:nvPicPr>
          <p:cNvPr id="98" name="Google Shape;98;p3"/>
          <p:cNvPicPr preferRelativeResize="0"/>
          <p:nvPr/>
        </p:nvPicPr>
        <p:blipFill rotWithShape="1">
          <a:blip r:embed="rId5">
            <a:alphaModFix/>
          </a:blip>
          <a:srcRect/>
          <a:stretch/>
        </p:blipFill>
        <p:spPr>
          <a:xfrm>
            <a:off x="2135777" y="796834"/>
            <a:ext cx="4576173" cy="3988481"/>
          </a:xfrm>
          <a:prstGeom prst="rect">
            <a:avLst/>
          </a:prstGeom>
          <a:noFill/>
          <a:ln>
            <a:noFill/>
          </a:ln>
        </p:spPr>
      </p:pic>
      <p:sp>
        <p:nvSpPr>
          <p:cNvPr id="99" name="Google Shape;99;p3"/>
          <p:cNvSpPr txBox="1"/>
          <p:nvPr/>
        </p:nvSpPr>
        <p:spPr>
          <a:xfrm>
            <a:off x="4425963" y="4380450"/>
            <a:ext cx="250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sng" strike="noStrike" cap="none">
                <a:solidFill>
                  <a:srgbClr val="3D85C6"/>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https://www.vinmec.com/vi/tin-tuc/thong-tin-suc-khoe/benh-vong-mac-dai-thao-duong/</a:t>
            </a:r>
            <a:endParaRPr sz="800" b="0" i="0" u="none" strike="noStrike" cap="none">
              <a:solidFill>
                <a:srgbClr val="3D85C6"/>
              </a:solidFill>
              <a:latin typeface="Arial"/>
              <a:ea typeface="Arial"/>
              <a:cs typeface="Arial"/>
              <a:sym typeface="Arial"/>
            </a:endParaRPr>
          </a:p>
        </p:txBody>
      </p:sp>
      <p:sp>
        <p:nvSpPr>
          <p:cNvPr id="101" name="Google Shape;101;p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6"/>
                                        </p:tgtEl>
                                      </p:cBhvr>
                                    </p:animEffect>
                                    <p:set>
                                      <p:cBhvr>
                                        <p:cTn id="12" dur="1" fill="hold">
                                          <p:stCondLst>
                                            <p:cond delay="500"/>
                                          </p:stCondLst>
                                        </p:cTn>
                                        <p:tgtEl>
                                          <p:spTgt spid="9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sp>
        <p:nvSpPr>
          <p:cNvPr id="634" name="Google Shape;634;p27"/>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635" name="Google Shape;635;p27"/>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Btgraham-300</a:t>
            </a:r>
            <a:endParaRPr sz="1400" b="0" i="1" u="none" strike="noStrike" cap="none">
              <a:solidFill>
                <a:srgbClr val="000000"/>
              </a:solidFill>
              <a:latin typeface="Arial"/>
              <a:ea typeface="Arial"/>
              <a:cs typeface="Arial"/>
              <a:sym typeface="Arial"/>
            </a:endParaRPr>
          </a:p>
        </p:txBody>
      </p:sp>
      <p:sp>
        <p:nvSpPr>
          <p:cNvPr id="636" name="Google Shape;636;p27"/>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CLAHE</a:t>
            </a:r>
            <a:endParaRPr sz="1400" b="0" i="1" u="none" strike="noStrike" cap="none">
              <a:solidFill>
                <a:srgbClr val="000000"/>
              </a:solidFill>
              <a:latin typeface="Arial"/>
              <a:ea typeface="Arial"/>
              <a:cs typeface="Arial"/>
              <a:sym typeface="Arial"/>
            </a:endParaRPr>
          </a:p>
        </p:txBody>
      </p:sp>
      <p:sp>
        <p:nvSpPr>
          <p:cNvPr id="637" name="Google Shape;637;p27"/>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EfficientNetB4 Crop</a:t>
            </a:r>
            <a:endParaRPr sz="1400" b="0" i="1" u="none" strike="noStrike" cap="none">
              <a:solidFill>
                <a:srgbClr val="000000"/>
              </a:solidFill>
              <a:latin typeface="Arial"/>
              <a:ea typeface="Arial"/>
              <a:cs typeface="Arial"/>
              <a:sym typeface="Arial"/>
            </a:endParaRPr>
          </a:p>
        </p:txBody>
      </p:sp>
      <p:sp>
        <p:nvSpPr>
          <p:cNvPr id="638" name="Google Shape;638;p27"/>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data</a:t>
            </a:r>
            <a:endParaRPr>
              <a:latin typeface="Arial"/>
              <a:ea typeface="Arial"/>
              <a:cs typeface="Arial"/>
              <a:sym typeface="Arial"/>
            </a:endParaRPr>
          </a:p>
        </p:txBody>
      </p:sp>
      <p:cxnSp>
        <p:nvCxnSpPr>
          <p:cNvPr id="639" name="Google Shape;639;p27"/>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40" name="Google Shape;640;p27"/>
          <p:cNvPicPr preferRelativeResize="0"/>
          <p:nvPr/>
        </p:nvPicPr>
        <p:blipFill rotWithShape="1">
          <a:blip r:embed="rId4">
            <a:alphaModFix/>
          </a:blip>
          <a:srcRect/>
          <a:stretch/>
        </p:blipFill>
        <p:spPr>
          <a:xfrm>
            <a:off x="2501560" y="2592575"/>
            <a:ext cx="3845612" cy="2450025"/>
          </a:xfrm>
          <a:prstGeom prst="rect">
            <a:avLst/>
          </a:prstGeom>
          <a:noFill/>
          <a:ln>
            <a:noFill/>
          </a:ln>
        </p:spPr>
      </p:pic>
      <p:pic>
        <p:nvPicPr>
          <p:cNvPr id="641" name="Google Shape;641;p27"/>
          <p:cNvPicPr preferRelativeResize="0"/>
          <p:nvPr/>
        </p:nvPicPr>
        <p:blipFill rotWithShape="1">
          <a:blip r:embed="rId5">
            <a:alphaModFix/>
          </a:blip>
          <a:srcRect/>
          <a:stretch/>
        </p:blipFill>
        <p:spPr>
          <a:xfrm>
            <a:off x="86900" y="55550"/>
            <a:ext cx="3909199" cy="2497699"/>
          </a:xfrm>
          <a:prstGeom prst="rect">
            <a:avLst/>
          </a:prstGeom>
          <a:noFill/>
          <a:ln>
            <a:noFill/>
          </a:ln>
        </p:spPr>
      </p:pic>
      <p:pic>
        <p:nvPicPr>
          <p:cNvPr id="642" name="Google Shape;642;p27"/>
          <p:cNvPicPr preferRelativeResize="0"/>
          <p:nvPr/>
        </p:nvPicPr>
        <p:blipFill rotWithShape="1">
          <a:blip r:embed="rId6">
            <a:alphaModFix/>
          </a:blip>
          <a:srcRect/>
          <a:stretch/>
        </p:blipFill>
        <p:spPr>
          <a:xfrm>
            <a:off x="5147743" y="55550"/>
            <a:ext cx="3918958" cy="2497701"/>
          </a:xfrm>
          <a:prstGeom prst="rect">
            <a:avLst/>
          </a:prstGeom>
          <a:noFill/>
          <a:ln>
            <a:noFill/>
          </a:ln>
        </p:spPr>
      </p:pic>
      <p:sp>
        <p:nvSpPr>
          <p:cNvPr id="643" name="Google Shape;643;p27"/>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7"/>
        <p:cNvGrpSpPr/>
        <p:nvPr/>
      </p:nvGrpSpPr>
      <p:grpSpPr>
        <a:xfrm>
          <a:off x="0" y="0"/>
          <a:ext cx="0" cy="0"/>
          <a:chOff x="0" y="0"/>
          <a:chExt cx="0" cy="0"/>
        </a:xfrm>
      </p:grpSpPr>
      <p:sp>
        <p:nvSpPr>
          <p:cNvPr id="648" name="Google Shape;648;p28"/>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MobileNetv2 btgraham imbalance</a:t>
            </a:r>
            <a:endParaRPr sz="1400" b="0" i="1" u="none" strike="noStrike" cap="none">
              <a:solidFill>
                <a:srgbClr val="000000"/>
              </a:solidFill>
              <a:latin typeface="Fira Sans Condensed Light"/>
              <a:ea typeface="Fira Sans Condensed Light"/>
              <a:cs typeface="Fira Sans Condensed Light"/>
              <a:sym typeface="Fira Sans Condensed Light"/>
            </a:endParaRPr>
          </a:p>
        </p:txBody>
      </p:sp>
      <p:sp>
        <p:nvSpPr>
          <p:cNvPr id="649" name="Google Shape;649;p28"/>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Btgraham-300</a:t>
            </a:r>
            <a:endParaRPr sz="1400" b="0" i="1" u="none" strike="noStrike" cap="none">
              <a:solidFill>
                <a:srgbClr val="000000"/>
              </a:solidFill>
              <a:latin typeface="Arial"/>
              <a:ea typeface="Arial"/>
              <a:cs typeface="Arial"/>
              <a:sym typeface="Arial"/>
            </a:endParaRPr>
          </a:p>
        </p:txBody>
      </p:sp>
      <p:sp>
        <p:nvSpPr>
          <p:cNvPr id="650" name="Google Shape;650;p28"/>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CLAHE</a:t>
            </a:r>
            <a:endParaRPr sz="1400" b="0" i="1" u="none" strike="noStrike" cap="none">
              <a:solidFill>
                <a:srgbClr val="000000"/>
              </a:solidFill>
              <a:latin typeface="Arial"/>
              <a:ea typeface="Arial"/>
              <a:cs typeface="Arial"/>
              <a:sym typeface="Arial"/>
            </a:endParaRPr>
          </a:p>
        </p:txBody>
      </p:sp>
      <p:sp>
        <p:nvSpPr>
          <p:cNvPr id="651" name="Google Shape;651;p28"/>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Crop</a:t>
            </a:r>
            <a:endParaRPr sz="1400" b="0" i="1" u="none" strike="noStrike" cap="none">
              <a:solidFill>
                <a:srgbClr val="000000"/>
              </a:solidFill>
              <a:latin typeface="Arial"/>
              <a:ea typeface="Arial"/>
              <a:cs typeface="Arial"/>
              <a:sym typeface="Arial"/>
            </a:endParaRPr>
          </a:p>
        </p:txBody>
      </p:sp>
      <p:sp>
        <p:nvSpPr>
          <p:cNvPr id="652" name="Google Shape;652;p28"/>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data</a:t>
            </a:r>
            <a:endParaRPr>
              <a:latin typeface="Arial"/>
              <a:ea typeface="Arial"/>
              <a:cs typeface="Arial"/>
              <a:sym typeface="Arial"/>
            </a:endParaRPr>
          </a:p>
        </p:txBody>
      </p:sp>
      <p:cxnSp>
        <p:nvCxnSpPr>
          <p:cNvPr id="653" name="Google Shape;653;p28"/>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54" name="Google Shape;654;p28"/>
          <p:cNvPicPr preferRelativeResize="0"/>
          <p:nvPr/>
        </p:nvPicPr>
        <p:blipFill rotWithShape="1">
          <a:blip r:embed="rId4">
            <a:alphaModFix/>
          </a:blip>
          <a:srcRect/>
          <a:stretch/>
        </p:blipFill>
        <p:spPr>
          <a:xfrm>
            <a:off x="2484131" y="2591800"/>
            <a:ext cx="3827864" cy="2450799"/>
          </a:xfrm>
          <a:prstGeom prst="rect">
            <a:avLst/>
          </a:prstGeom>
          <a:noFill/>
          <a:ln>
            <a:noFill/>
          </a:ln>
        </p:spPr>
      </p:pic>
      <p:pic>
        <p:nvPicPr>
          <p:cNvPr id="655" name="Google Shape;655;p28"/>
          <p:cNvPicPr preferRelativeResize="0"/>
          <p:nvPr/>
        </p:nvPicPr>
        <p:blipFill rotWithShape="1">
          <a:blip r:embed="rId5">
            <a:alphaModFix/>
          </a:blip>
          <a:srcRect/>
          <a:stretch/>
        </p:blipFill>
        <p:spPr>
          <a:xfrm>
            <a:off x="54800" y="27850"/>
            <a:ext cx="3953125" cy="2518000"/>
          </a:xfrm>
          <a:prstGeom prst="rect">
            <a:avLst/>
          </a:prstGeom>
          <a:noFill/>
          <a:ln>
            <a:noFill/>
          </a:ln>
        </p:spPr>
      </p:pic>
      <p:pic>
        <p:nvPicPr>
          <p:cNvPr id="656" name="Google Shape;656;p28"/>
          <p:cNvPicPr preferRelativeResize="0"/>
          <p:nvPr/>
        </p:nvPicPr>
        <p:blipFill rotWithShape="1">
          <a:blip r:embed="rId6">
            <a:alphaModFix/>
          </a:blip>
          <a:srcRect/>
          <a:stretch/>
        </p:blipFill>
        <p:spPr>
          <a:xfrm>
            <a:off x="5135881" y="27850"/>
            <a:ext cx="3961395" cy="2518000"/>
          </a:xfrm>
          <a:prstGeom prst="rect">
            <a:avLst/>
          </a:prstGeom>
          <a:noFill/>
          <a:ln>
            <a:noFill/>
          </a:ln>
        </p:spPr>
      </p:pic>
      <p:sp>
        <p:nvSpPr>
          <p:cNvPr id="657" name="Google Shape;657;p2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9"/>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Evaluate balance model</a:t>
            </a:r>
            <a:endParaRPr sz="3000">
              <a:latin typeface="Arial"/>
              <a:ea typeface="Arial"/>
              <a:cs typeface="Arial"/>
              <a:sym typeface="Arial"/>
            </a:endParaRPr>
          </a:p>
        </p:txBody>
      </p:sp>
      <p:graphicFrame>
        <p:nvGraphicFramePr>
          <p:cNvPr id="663" name="Google Shape;663;p29"/>
          <p:cNvGraphicFramePr/>
          <p:nvPr/>
        </p:nvGraphicFramePr>
        <p:xfrm>
          <a:off x="952500" y="857250"/>
          <a:ext cx="3000000" cy="3000000"/>
        </p:xfrm>
        <a:graphic>
          <a:graphicData uri="http://schemas.openxmlformats.org/drawingml/2006/table">
            <a:tbl>
              <a:tblPr>
                <a:noFill/>
                <a:tableStyleId>{D64D8123-145F-491B-9DC2-29AE73FA479F}</a:tableStyleId>
              </a:tblPr>
              <a:tblGrid>
                <a:gridCol w="2071650">
                  <a:extLst>
                    <a:ext uri="{9D8B030D-6E8A-4147-A177-3AD203B41FA5}">
                      <a16:colId xmlns:a16="http://schemas.microsoft.com/office/drawing/2014/main" val="20000"/>
                    </a:ext>
                  </a:extLst>
                </a:gridCol>
                <a:gridCol w="15478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Model</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Preprocessing</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Accuracy</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Kappa</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MobileNetv2</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Crop</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0.33</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0.28</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Btgraham-300</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0.37</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0.33</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CLAHE</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0.35</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0.28</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EfficientNet B4</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Crop</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0.30</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0.25</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Btgraham-300</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sng" strike="noStrike" cap="none"/>
                        <a:t>0.55</a:t>
                      </a:r>
                      <a:endParaRPr sz="15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0.33</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CLAHE</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0.35</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0.32</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rowSpan="3">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EfficientNet B5</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Crop</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0.29</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0.14</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Btgraham-300</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0.52</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sng" strike="noStrike" cap="none"/>
                        <a:t>0.48</a:t>
                      </a:r>
                      <a:endParaRPr sz="15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CLAHE</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0.31</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b="1" u="none" strike="noStrike" cap="none"/>
                        <a:t>0.09</a:t>
                      </a:r>
                      <a:endParaRPr sz="15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664" name="Google Shape;664;p2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p31"/>
          <p:cNvSpPr txBox="1">
            <a:spLocks noGrp="1"/>
          </p:cNvSpPr>
          <p:nvPr>
            <p:ph type="title" idx="5"/>
          </p:nvPr>
        </p:nvSpPr>
        <p:spPr>
          <a:xfrm>
            <a:off x="12" y="2447763"/>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Multi-Classes </a:t>
            </a:r>
            <a:endParaRPr>
              <a:latin typeface="Arial"/>
              <a:ea typeface="Arial"/>
              <a:cs typeface="Arial"/>
              <a:sym typeface="Arial"/>
            </a:endParaRPr>
          </a:p>
        </p:txBody>
      </p:sp>
      <p:cxnSp>
        <p:nvCxnSpPr>
          <p:cNvPr id="670" name="Google Shape;670;p31"/>
          <p:cNvCxnSpPr/>
          <p:nvPr/>
        </p:nvCxnSpPr>
        <p:spPr>
          <a:xfrm rot="10800000">
            <a:off x="1662987" y="2588025"/>
            <a:ext cx="0" cy="408600"/>
          </a:xfrm>
          <a:prstGeom prst="straightConnector1">
            <a:avLst/>
          </a:prstGeom>
          <a:noFill/>
          <a:ln w="19050" cap="flat" cmpd="sng">
            <a:solidFill>
              <a:schemeClr val="lt2"/>
            </a:solidFill>
            <a:prstDash val="solid"/>
            <a:round/>
            <a:headEnd type="oval" w="med" len="med"/>
            <a:tailEnd type="oval" w="med" len="med"/>
          </a:ln>
        </p:spPr>
      </p:cxnSp>
      <p:sp>
        <p:nvSpPr>
          <p:cNvPr id="671" name="Google Shape;671;p31"/>
          <p:cNvSpPr txBox="1"/>
          <p:nvPr/>
        </p:nvSpPr>
        <p:spPr>
          <a:xfrm>
            <a:off x="2834475" y="991700"/>
            <a:ext cx="45810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 sz="1350" b="0" i="0" u="none" strike="noStrike" cap="none">
                <a:solidFill>
                  <a:schemeClr val="lt2"/>
                </a:solidFill>
                <a:latin typeface="Arial"/>
                <a:ea typeface="Arial"/>
                <a:cs typeface="Arial"/>
                <a:sym typeface="Arial"/>
              </a:rPr>
              <a:t>Coi đây như 1 bài toán multi-label classification nhưng được biểu diễn dưới dạng ordinary regression</a:t>
            </a:r>
            <a:endParaRPr sz="1400" b="0" i="0" u="none" strike="noStrike" cap="none">
              <a:solidFill>
                <a:schemeClr val="lt2"/>
              </a:solidFill>
              <a:latin typeface="Arial"/>
              <a:ea typeface="Arial"/>
              <a:cs typeface="Arial"/>
              <a:sym typeface="Arial"/>
            </a:endParaRPr>
          </a:p>
        </p:txBody>
      </p:sp>
      <p:sp>
        <p:nvSpPr>
          <p:cNvPr id="672" name="Google Shape;672;p31"/>
          <p:cNvSpPr txBox="1"/>
          <p:nvPr/>
        </p:nvSpPr>
        <p:spPr>
          <a:xfrm>
            <a:off x="3019475" y="2621550"/>
            <a:ext cx="1213800" cy="1262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0: [1,0,0,0,0]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 [0,1,0,0,0]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 [0,0,1,0,0]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 [0,0,0,1,0]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4: [0,0,0,0,1]</a:t>
            </a:r>
            <a:endParaRPr sz="1400" b="0" i="0" u="none" strike="noStrike" cap="none">
              <a:solidFill>
                <a:schemeClr val="lt2"/>
              </a:solidFill>
              <a:latin typeface="Arial"/>
              <a:ea typeface="Arial"/>
              <a:cs typeface="Arial"/>
              <a:sym typeface="Arial"/>
            </a:endParaRPr>
          </a:p>
        </p:txBody>
      </p:sp>
      <p:sp>
        <p:nvSpPr>
          <p:cNvPr id="673" name="Google Shape;673;p31"/>
          <p:cNvSpPr txBox="1"/>
          <p:nvPr/>
        </p:nvSpPr>
        <p:spPr>
          <a:xfrm>
            <a:off x="5589775" y="1734525"/>
            <a:ext cx="1213800" cy="1262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0: [1,0,0,0,0]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 [1,1,0,0,0]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 [1,1,1,0,0]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 [1,1,1,1,0]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4: [1,1,1,1,1]</a:t>
            </a:r>
            <a:endParaRPr sz="1400" b="0" i="0" u="none" strike="noStrike" cap="none">
              <a:solidFill>
                <a:schemeClr val="lt2"/>
              </a:solidFill>
              <a:latin typeface="Arial"/>
              <a:ea typeface="Arial"/>
              <a:cs typeface="Arial"/>
              <a:sym typeface="Arial"/>
            </a:endParaRPr>
          </a:p>
        </p:txBody>
      </p:sp>
      <p:sp>
        <p:nvSpPr>
          <p:cNvPr id="674" name="Google Shape;674;p31"/>
          <p:cNvSpPr txBox="1"/>
          <p:nvPr/>
        </p:nvSpPr>
        <p:spPr>
          <a:xfrm>
            <a:off x="5589775" y="3677900"/>
            <a:ext cx="1213800" cy="1262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0: [1,0,0,0,0]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1: [0,1,0,0,0]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2: [0,1,1,0,0]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3: [0,1,1,1,0]</a:t>
            </a:r>
            <a:endParaRPr sz="14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4: [0,1,1,1,1]</a:t>
            </a:r>
            <a:endParaRPr sz="1400" b="0" i="0" u="none" strike="noStrike" cap="none">
              <a:solidFill>
                <a:schemeClr val="lt2"/>
              </a:solidFill>
              <a:latin typeface="Arial"/>
              <a:ea typeface="Arial"/>
              <a:cs typeface="Arial"/>
              <a:sym typeface="Arial"/>
            </a:endParaRPr>
          </a:p>
        </p:txBody>
      </p:sp>
      <p:sp>
        <p:nvSpPr>
          <p:cNvPr id="675" name="Google Shape;675;p31"/>
          <p:cNvSpPr txBox="1"/>
          <p:nvPr/>
        </p:nvSpPr>
        <p:spPr>
          <a:xfrm>
            <a:off x="6046400" y="2922600"/>
            <a:ext cx="369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lt2"/>
                </a:solidFill>
                <a:latin typeface="Arial"/>
                <a:ea typeface="Arial"/>
                <a:cs typeface="Arial"/>
                <a:sym typeface="Arial"/>
              </a:rPr>
              <a:t>v1</a:t>
            </a:r>
            <a:endParaRPr sz="1100" b="0" i="1" u="none" strike="noStrike" cap="none">
              <a:solidFill>
                <a:schemeClr val="lt2"/>
              </a:solidFill>
              <a:latin typeface="Arial"/>
              <a:ea typeface="Arial"/>
              <a:cs typeface="Arial"/>
              <a:sym typeface="Arial"/>
            </a:endParaRPr>
          </a:p>
        </p:txBody>
      </p:sp>
      <p:sp>
        <p:nvSpPr>
          <p:cNvPr id="676" name="Google Shape;676;p31"/>
          <p:cNvSpPr txBox="1"/>
          <p:nvPr/>
        </p:nvSpPr>
        <p:spPr>
          <a:xfrm>
            <a:off x="6046400" y="4862350"/>
            <a:ext cx="369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lt2"/>
                </a:solidFill>
                <a:latin typeface="Arial"/>
                <a:ea typeface="Arial"/>
                <a:cs typeface="Arial"/>
                <a:sym typeface="Arial"/>
              </a:rPr>
              <a:t>v2</a:t>
            </a:r>
            <a:endParaRPr sz="1100" b="0" i="1" u="none" strike="noStrike" cap="none">
              <a:solidFill>
                <a:schemeClr val="lt2"/>
              </a:solidFill>
              <a:latin typeface="Arial"/>
              <a:ea typeface="Arial"/>
              <a:cs typeface="Arial"/>
              <a:sym typeface="Arial"/>
            </a:endParaRPr>
          </a:p>
        </p:txBody>
      </p:sp>
      <p:cxnSp>
        <p:nvCxnSpPr>
          <p:cNvPr id="677" name="Google Shape;677;p31"/>
          <p:cNvCxnSpPr>
            <a:stCxn id="672" idx="3"/>
            <a:endCxn id="673" idx="1"/>
          </p:cNvCxnSpPr>
          <p:nvPr/>
        </p:nvCxnSpPr>
        <p:spPr>
          <a:xfrm rot="10800000" flipH="1">
            <a:off x="4233275" y="2365500"/>
            <a:ext cx="1356600" cy="887100"/>
          </a:xfrm>
          <a:prstGeom prst="straightConnector1">
            <a:avLst/>
          </a:prstGeom>
          <a:noFill/>
          <a:ln w="9525" cap="flat" cmpd="sng">
            <a:solidFill>
              <a:schemeClr val="lt2"/>
            </a:solidFill>
            <a:prstDash val="solid"/>
            <a:round/>
            <a:headEnd type="none" w="sm" len="sm"/>
            <a:tailEnd type="triangle" w="med" len="med"/>
          </a:ln>
        </p:spPr>
      </p:cxnSp>
      <p:cxnSp>
        <p:nvCxnSpPr>
          <p:cNvPr id="678" name="Google Shape;678;p31"/>
          <p:cNvCxnSpPr>
            <a:stCxn id="672" idx="3"/>
            <a:endCxn id="674" idx="1"/>
          </p:cNvCxnSpPr>
          <p:nvPr/>
        </p:nvCxnSpPr>
        <p:spPr>
          <a:xfrm>
            <a:off x="4233275" y="3252600"/>
            <a:ext cx="1356600" cy="1056300"/>
          </a:xfrm>
          <a:prstGeom prst="straightConnector1">
            <a:avLst/>
          </a:prstGeom>
          <a:noFill/>
          <a:ln w="9525" cap="flat" cmpd="sng">
            <a:solidFill>
              <a:schemeClr val="lt2"/>
            </a:solidFill>
            <a:prstDash val="solid"/>
            <a:round/>
            <a:headEnd type="none" w="sm" len="sm"/>
            <a:tailEnd type="triangle" w="med" len="med"/>
          </a:ln>
        </p:spPr>
      </p:cxnSp>
      <p:sp>
        <p:nvSpPr>
          <p:cNvPr id="679" name="Google Shape;679;p3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680" name="Google Shape;680;p31"/>
          <p:cNvSpPr txBox="1"/>
          <p:nvPr/>
        </p:nvSpPr>
        <p:spPr>
          <a:xfrm>
            <a:off x="-51460" y="4677851"/>
            <a:ext cx="3288143"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sng" strike="noStrike" cap="none">
                <a:solidFill>
                  <a:schemeClr val="hlink"/>
                </a:solidFill>
                <a:latin typeface="Arial"/>
                <a:ea typeface="Arial"/>
                <a:cs typeface="Arial"/>
                <a:sym typeface="Arial"/>
                <a:hlinkClick r:id="rId4"/>
              </a:rPr>
              <a:t>https://www.kaggle.com/c/aptos2019-blindness-detection/discussion/98239#latest-573709</a:t>
            </a:r>
            <a:r>
              <a:rPr lang="en" sz="1000" b="0" i="1" u="none" strike="noStrike" cap="none">
                <a:solidFill>
                  <a:schemeClr val="lt2"/>
                </a:solidFill>
                <a:latin typeface="Arial"/>
                <a:ea typeface="Arial"/>
                <a:cs typeface="Arial"/>
                <a:sym typeface="Arial"/>
              </a:rPr>
              <a:t> </a:t>
            </a:r>
            <a:endParaRPr sz="1000" b="0" i="1" u="none" strike="noStrike" cap="none">
              <a:solidFill>
                <a:schemeClr val="lt2"/>
              </a:solidFill>
              <a:latin typeface="Arial"/>
              <a:ea typeface="Arial"/>
              <a:cs typeface="Arial"/>
              <a:sym typeface="Arial"/>
            </a:endParaRPr>
          </a:p>
        </p:txBody>
      </p:sp>
      <p:sp>
        <p:nvSpPr>
          <p:cNvPr id="681" name="Google Shape;681;p31"/>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500"/>
                                        <p:tgtEl>
                                          <p:spTgt spid="6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500"/>
                                        <p:tgtEl>
                                          <p:spTgt spid="675"/>
                                        </p:tgtEl>
                                      </p:cBhvr>
                                    </p:animEffect>
                                  </p:childTnLst>
                                </p:cTn>
                              </p:par>
                              <p:par>
                                <p:cTn id="13" presetID="10" presetClass="entr" presetSubtype="0" fill="hold" nodeType="withEffect">
                                  <p:stCondLst>
                                    <p:cond delay="0"/>
                                  </p:stCondLst>
                                  <p:childTnLst>
                                    <p:set>
                                      <p:cBhvr>
                                        <p:cTn id="14" dur="1" fill="hold">
                                          <p:stCondLst>
                                            <p:cond delay="0"/>
                                          </p:stCondLst>
                                        </p:cTn>
                                        <p:tgtEl>
                                          <p:spTgt spid="677"/>
                                        </p:tgtEl>
                                        <p:attrNameLst>
                                          <p:attrName>style.visibility</p:attrName>
                                        </p:attrNameLst>
                                      </p:cBhvr>
                                      <p:to>
                                        <p:strVal val="visible"/>
                                      </p:to>
                                    </p:set>
                                    <p:animEffect transition="in" filter="fade">
                                      <p:cBhvr>
                                        <p:cTn id="15" dur="500"/>
                                        <p:tgtEl>
                                          <p:spTgt spid="677"/>
                                        </p:tgtEl>
                                      </p:cBhvr>
                                    </p:animEffect>
                                  </p:childTnLst>
                                </p:cTn>
                              </p:par>
                              <p:par>
                                <p:cTn id="16" presetID="10" presetClass="entr" presetSubtype="0" fill="hold" nodeType="withEffect">
                                  <p:stCondLst>
                                    <p:cond delay="0"/>
                                  </p:stCondLst>
                                  <p:childTnLst>
                                    <p:set>
                                      <p:cBhvr>
                                        <p:cTn id="17" dur="1" fill="hold">
                                          <p:stCondLst>
                                            <p:cond delay="0"/>
                                          </p:stCondLst>
                                        </p:cTn>
                                        <p:tgtEl>
                                          <p:spTgt spid="673"/>
                                        </p:tgtEl>
                                        <p:attrNameLst>
                                          <p:attrName>style.visibility</p:attrName>
                                        </p:attrNameLst>
                                      </p:cBhvr>
                                      <p:to>
                                        <p:strVal val="visible"/>
                                      </p:to>
                                    </p:set>
                                    <p:animEffect transition="in" filter="fade">
                                      <p:cBhvr>
                                        <p:cTn id="18" dur="500"/>
                                        <p:tgtEl>
                                          <p:spTgt spid="6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78"/>
                                        </p:tgtEl>
                                        <p:attrNameLst>
                                          <p:attrName>style.visibility</p:attrName>
                                        </p:attrNameLst>
                                      </p:cBhvr>
                                      <p:to>
                                        <p:strVal val="visible"/>
                                      </p:to>
                                    </p:set>
                                    <p:animEffect transition="in" filter="fade">
                                      <p:cBhvr>
                                        <p:cTn id="23" dur="500"/>
                                        <p:tgtEl>
                                          <p:spTgt spid="678"/>
                                        </p:tgtEl>
                                      </p:cBhvr>
                                    </p:animEffect>
                                  </p:childTnLst>
                                </p:cTn>
                              </p:par>
                              <p:par>
                                <p:cTn id="24" presetID="10" presetClass="entr" presetSubtype="0" fill="hold" nodeType="withEffect">
                                  <p:stCondLst>
                                    <p:cond delay="0"/>
                                  </p:stCondLst>
                                  <p:childTnLst>
                                    <p:set>
                                      <p:cBhvr>
                                        <p:cTn id="25" dur="1" fill="hold">
                                          <p:stCondLst>
                                            <p:cond delay="0"/>
                                          </p:stCondLst>
                                        </p:cTn>
                                        <p:tgtEl>
                                          <p:spTgt spid="674"/>
                                        </p:tgtEl>
                                        <p:attrNameLst>
                                          <p:attrName>style.visibility</p:attrName>
                                        </p:attrNameLst>
                                      </p:cBhvr>
                                      <p:to>
                                        <p:strVal val="visible"/>
                                      </p:to>
                                    </p:set>
                                    <p:animEffect transition="in" filter="fade">
                                      <p:cBhvr>
                                        <p:cTn id="26" dur="500"/>
                                        <p:tgtEl>
                                          <p:spTgt spid="674"/>
                                        </p:tgtEl>
                                      </p:cBhvr>
                                    </p:animEffect>
                                  </p:childTnLst>
                                </p:cTn>
                              </p:par>
                              <p:par>
                                <p:cTn id="27" presetID="10" presetClass="entr" presetSubtype="0" fill="hold" nodeType="withEffect">
                                  <p:stCondLst>
                                    <p:cond delay="0"/>
                                  </p:stCondLst>
                                  <p:childTnLst>
                                    <p:set>
                                      <p:cBhvr>
                                        <p:cTn id="28" dur="1" fill="hold">
                                          <p:stCondLst>
                                            <p:cond delay="0"/>
                                          </p:stCondLst>
                                        </p:cTn>
                                        <p:tgtEl>
                                          <p:spTgt spid="676"/>
                                        </p:tgtEl>
                                        <p:attrNameLst>
                                          <p:attrName>style.visibility</p:attrName>
                                        </p:attrNameLst>
                                      </p:cBhvr>
                                      <p:to>
                                        <p:strVal val="visible"/>
                                      </p:to>
                                    </p:set>
                                    <p:animEffect transition="in" filter="fade">
                                      <p:cBhvr>
                                        <p:cTn id="29" dur="500"/>
                                        <p:tgtEl>
                                          <p:spTgt spid="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grpSp>
        <p:nvGrpSpPr>
          <p:cNvPr id="686" name="Google Shape;686;p30"/>
          <p:cNvGrpSpPr/>
          <p:nvPr/>
        </p:nvGrpSpPr>
        <p:grpSpPr>
          <a:xfrm>
            <a:off x="3555799" y="1073100"/>
            <a:ext cx="2906167" cy="1502393"/>
            <a:chOff x="1211674" y="2560475"/>
            <a:chExt cx="2906167" cy="1502393"/>
          </a:xfrm>
        </p:grpSpPr>
        <p:grpSp>
          <p:nvGrpSpPr>
            <p:cNvPr id="687" name="Google Shape;687;p30"/>
            <p:cNvGrpSpPr/>
            <p:nvPr/>
          </p:nvGrpSpPr>
          <p:grpSpPr>
            <a:xfrm>
              <a:off x="1211674" y="2560475"/>
              <a:ext cx="2906167" cy="1502393"/>
              <a:chOff x="2492145" y="2595738"/>
              <a:chExt cx="607299" cy="515578"/>
            </a:xfrm>
          </p:grpSpPr>
          <p:grpSp>
            <p:nvGrpSpPr>
              <p:cNvPr id="688" name="Google Shape;688;p30"/>
              <p:cNvGrpSpPr/>
              <p:nvPr/>
            </p:nvGrpSpPr>
            <p:grpSpPr>
              <a:xfrm>
                <a:off x="2492145" y="2881565"/>
                <a:ext cx="607299" cy="229751"/>
                <a:chOff x="2492145" y="2881565"/>
                <a:chExt cx="607299" cy="229751"/>
              </a:xfrm>
            </p:grpSpPr>
            <p:sp>
              <p:nvSpPr>
                <p:cNvPr id="689" name="Google Shape;689;p3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 name="Google Shape;692;p30"/>
              <p:cNvGrpSpPr/>
              <p:nvPr/>
            </p:nvGrpSpPr>
            <p:grpSpPr>
              <a:xfrm>
                <a:off x="2626254" y="2595738"/>
                <a:ext cx="340381" cy="290281"/>
                <a:chOff x="2626254" y="2595738"/>
                <a:chExt cx="340381" cy="290281"/>
              </a:xfrm>
            </p:grpSpPr>
            <p:sp>
              <p:nvSpPr>
                <p:cNvPr id="693" name="Google Shape;693;p30"/>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0"/>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lt2"/>
                      </a:solidFill>
                      <a:latin typeface="Arial"/>
                      <a:ea typeface="Arial"/>
                      <a:cs typeface="Arial"/>
                      <a:sym typeface="Arial"/>
                    </a:rPr>
                    <a:t>Btgraham-300 </a:t>
                  </a:r>
                  <a:endParaRPr sz="1600" b="0" i="0" u="none" strike="noStrike" cap="none">
                    <a:solidFill>
                      <a:srgbClr val="000000"/>
                    </a:solidFill>
                    <a:latin typeface="Arial"/>
                    <a:ea typeface="Arial"/>
                    <a:cs typeface="Arial"/>
                    <a:sym typeface="Arial"/>
                  </a:endParaRPr>
                </a:p>
              </p:txBody>
            </p:sp>
          </p:grpSp>
        </p:grpSp>
        <p:sp>
          <p:nvSpPr>
            <p:cNvPr id="695" name="Google Shape;695;p30"/>
            <p:cNvSpPr txBox="1"/>
            <p:nvPr/>
          </p:nvSpPr>
          <p:spPr>
            <a:xfrm>
              <a:off x="1602600" y="3507800"/>
              <a:ext cx="2124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Multi-classes</a:t>
              </a:r>
              <a:endParaRPr sz="1800" b="0" i="0" u="none" strike="noStrike" cap="none">
                <a:solidFill>
                  <a:schemeClr val="lt2"/>
                </a:solidFill>
                <a:latin typeface="Arial"/>
                <a:ea typeface="Arial"/>
                <a:cs typeface="Arial"/>
                <a:sym typeface="Arial"/>
              </a:endParaRPr>
            </a:p>
          </p:txBody>
        </p:sp>
      </p:grpSp>
      <p:grpSp>
        <p:nvGrpSpPr>
          <p:cNvPr id="696" name="Google Shape;696;p30"/>
          <p:cNvGrpSpPr/>
          <p:nvPr/>
        </p:nvGrpSpPr>
        <p:grpSpPr>
          <a:xfrm>
            <a:off x="2071802" y="3359237"/>
            <a:ext cx="2906167" cy="1481785"/>
            <a:chOff x="5609477" y="2644924"/>
            <a:chExt cx="2906167" cy="1481785"/>
          </a:xfrm>
        </p:grpSpPr>
        <p:grpSp>
          <p:nvGrpSpPr>
            <p:cNvPr id="697" name="Google Shape;697;p30"/>
            <p:cNvGrpSpPr/>
            <p:nvPr/>
          </p:nvGrpSpPr>
          <p:grpSpPr>
            <a:xfrm>
              <a:off x="5609477" y="2644924"/>
              <a:ext cx="2906167" cy="1481785"/>
              <a:chOff x="2492145" y="2881565"/>
              <a:chExt cx="607299" cy="515547"/>
            </a:xfrm>
          </p:grpSpPr>
          <p:grpSp>
            <p:nvGrpSpPr>
              <p:cNvPr id="698" name="Google Shape;698;p30"/>
              <p:cNvGrpSpPr/>
              <p:nvPr/>
            </p:nvGrpSpPr>
            <p:grpSpPr>
              <a:xfrm>
                <a:off x="2492145" y="2881565"/>
                <a:ext cx="607299" cy="229751"/>
                <a:chOff x="2492145" y="2881565"/>
                <a:chExt cx="607299" cy="229751"/>
              </a:xfrm>
            </p:grpSpPr>
            <p:sp>
              <p:nvSpPr>
                <p:cNvPr id="699" name="Google Shape;699;p3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 name="Google Shape;702;p30"/>
              <p:cNvGrpSpPr/>
              <p:nvPr/>
            </p:nvGrpSpPr>
            <p:grpSpPr>
              <a:xfrm>
                <a:off x="2623672" y="3104611"/>
                <a:ext cx="362063" cy="292501"/>
                <a:chOff x="2623672" y="3104611"/>
                <a:chExt cx="362063" cy="292501"/>
              </a:xfrm>
            </p:grpSpPr>
            <p:sp>
              <p:nvSpPr>
                <p:cNvPr id="703" name="Google Shape;703;p30"/>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0"/>
                <p:cNvSpPr/>
                <p:nvPr/>
              </p:nvSpPr>
              <p:spPr>
                <a:xfrm>
                  <a:off x="2623672"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705" name="Google Shape;705;p30"/>
            <p:cNvSpPr txBox="1"/>
            <p:nvPr/>
          </p:nvSpPr>
          <p:spPr>
            <a:xfrm>
              <a:off x="6433475" y="2741738"/>
              <a:ext cx="13299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Training v1</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pSp>
      <p:cxnSp>
        <p:nvCxnSpPr>
          <p:cNvPr id="706" name="Google Shape;706;p30"/>
          <p:cNvCxnSpPr>
            <a:stCxn id="695" idx="2"/>
            <a:endCxn id="705" idx="0"/>
          </p:cNvCxnSpPr>
          <p:nvPr/>
        </p:nvCxnSpPr>
        <p:spPr>
          <a:xfrm flipH="1">
            <a:off x="3560625" y="2482125"/>
            <a:ext cx="1448100" cy="973800"/>
          </a:xfrm>
          <a:prstGeom prst="straightConnector1">
            <a:avLst/>
          </a:prstGeom>
          <a:noFill/>
          <a:ln w="19050" cap="flat" cmpd="sng">
            <a:solidFill>
              <a:srgbClr val="9E9E9E"/>
            </a:solidFill>
            <a:prstDash val="solid"/>
            <a:round/>
            <a:headEnd type="none" w="sm" len="sm"/>
            <a:tailEnd type="triangle" w="med" len="med"/>
          </a:ln>
        </p:spPr>
      </p:cxnSp>
      <p:grpSp>
        <p:nvGrpSpPr>
          <p:cNvPr id="707" name="Google Shape;707;p30"/>
          <p:cNvGrpSpPr/>
          <p:nvPr/>
        </p:nvGrpSpPr>
        <p:grpSpPr>
          <a:xfrm>
            <a:off x="5362102" y="3373762"/>
            <a:ext cx="2906167" cy="1481785"/>
            <a:chOff x="5609477" y="2644924"/>
            <a:chExt cx="2906167" cy="1481785"/>
          </a:xfrm>
        </p:grpSpPr>
        <p:grpSp>
          <p:nvGrpSpPr>
            <p:cNvPr id="708" name="Google Shape;708;p30"/>
            <p:cNvGrpSpPr/>
            <p:nvPr/>
          </p:nvGrpSpPr>
          <p:grpSpPr>
            <a:xfrm>
              <a:off x="5609477" y="2644924"/>
              <a:ext cx="2906167" cy="1481785"/>
              <a:chOff x="2492145" y="2881565"/>
              <a:chExt cx="607299" cy="515547"/>
            </a:xfrm>
          </p:grpSpPr>
          <p:grpSp>
            <p:nvGrpSpPr>
              <p:cNvPr id="709" name="Google Shape;709;p30"/>
              <p:cNvGrpSpPr/>
              <p:nvPr/>
            </p:nvGrpSpPr>
            <p:grpSpPr>
              <a:xfrm>
                <a:off x="2492145" y="2881565"/>
                <a:ext cx="607299" cy="229751"/>
                <a:chOff x="2492145" y="2881565"/>
                <a:chExt cx="607299" cy="229751"/>
              </a:xfrm>
            </p:grpSpPr>
            <p:sp>
              <p:nvSpPr>
                <p:cNvPr id="710" name="Google Shape;710;p3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3" name="Google Shape;713;p30"/>
              <p:cNvGrpSpPr/>
              <p:nvPr/>
            </p:nvGrpSpPr>
            <p:grpSpPr>
              <a:xfrm>
                <a:off x="2623672" y="3104611"/>
                <a:ext cx="362063" cy="292501"/>
                <a:chOff x="2623672" y="3104611"/>
                <a:chExt cx="362063" cy="292501"/>
              </a:xfrm>
            </p:grpSpPr>
            <p:sp>
              <p:nvSpPr>
                <p:cNvPr id="714" name="Google Shape;714;p30"/>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0"/>
                <p:cNvSpPr/>
                <p:nvPr/>
              </p:nvSpPr>
              <p:spPr>
                <a:xfrm>
                  <a:off x="2623672"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716" name="Google Shape;716;p30"/>
            <p:cNvSpPr txBox="1"/>
            <p:nvPr/>
          </p:nvSpPr>
          <p:spPr>
            <a:xfrm>
              <a:off x="6433475" y="2741738"/>
              <a:ext cx="1414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Training v2</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grpSp>
      <p:cxnSp>
        <p:nvCxnSpPr>
          <p:cNvPr id="717" name="Google Shape;717;p30"/>
          <p:cNvCxnSpPr>
            <a:stCxn id="695" idx="2"/>
            <a:endCxn id="716" idx="0"/>
          </p:cNvCxnSpPr>
          <p:nvPr/>
        </p:nvCxnSpPr>
        <p:spPr>
          <a:xfrm>
            <a:off x="5008725" y="2482125"/>
            <a:ext cx="1884600" cy="988500"/>
          </a:xfrm>
          <a:prstGeom prst="straightConnector1">
            <a:avLst/>
          </a:prstGeom>
          <a:noFill/>
          <a:ln w="19050" cap="flat" cmpd="sng">
            <a:solidFill>
              <a:srgbClr val="9E9E9E"/>
            </a:solidFill>
            <a:prstDash val="solid"/>
            <a:round/>
            <a:headEnd type="none" w="sm" len="sm"/>
            <a:tailEnd type="triangle" w="med" len="med"/>
          </a:ln>
        </p:spPr>
      </p:cxnSp>
      <p:sp>
        <p:nvSpPr>
          <p:cNvPr id="718" name="Google Shape;718;p30"/>
          <p:cNvSpPr txBox="1"/>
          <p:nvPr/>
        </p:nvSpPr>
        <p:spPr>
          <a:xfrm>
            <a:off x="12" y="2447763"/>
            <a:ext cx="1539300" cy="689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1400"/>
              <a:buFont typeface="Rajdhani"/>
              <a:buNone/>
            </a:pPr>
            <a:r>
              <a:rPr lang="en" sz="1800" b="1" i="0" u="none" strike="noStrike" cap="none">
                <a:solidFill>
                  <a:schemeClr val="lt2"/>
                </a:solidFill>
                <a:latin typeface="Arial"/>
                <a:ea typeface="Arial"/>
                <a:cs typeface="Arial"/>
                <a:sym typeface="Arial"/>
              </a:rPr>
              <a:t>Multi-Classes </a:t>
            </a:r>
            <a:endParaRPr sz="1400" b="0" i="0" u="none" strike="noStrike" cap="none">
              <a:solidFill>
                <a:srgbClr val="000000"/>
              </a:solidFill>
              <a:latin typeface="Arial"/>
              <a:ea typeface="Arial"/>
              <a:cs typeface="Arial"/>
              <a:sym typeface="Arial"/>
            </a:endParaRPr>
          </a:p>
        </p:txBody>
      </p:sp>
      <p:cxnSp>
        <p:nvCxnSpPr>
          <p:cNvPr id="719" name="Google Shape;719;p30"/>
          <p:cNvCxnSpPr/>
          <p:nvPr/>
        </p:nvCxnSpPr>
        <p:spPr>
          <a:xfrm rot="10800000">
            <a:off x="1662987" y="2588025"/>
            <a:ext cx="0" cy="408600"/>
          </a:xfrm>
          <a:prstGeom prst="straightConnector1">
            <a:avLst/>
          </a:prstGeom>
          <a:noFill/>
          <a:ln w="19050" cap="flat" cmpd="sng">
            <a:solidFill>
              <a:schemeClr val="lt2"/>
            </a:solidFill>
            <a:prstDash val="solid"/>
            <a:round/>
            <a:headEnd type="oval" w="med" len="med"/>
            <a:tailEnd type="oval" w="med" len="med"/>
          </a:ln>
        </p:spPr>
      </p:cxnSp>
      <p:sp>
        <p:nvSpPr>
          <p:cNvPr id="720" name="Google Shape;720;p3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
        <p:nvSpPr>
          <p:cNvPr id="721" name="Google Shape;721;p30"/>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500"/>
                                        <p:tgtEl>
                                          <p:spTgt spid="686"/>
                                        </p:tgtEl>
                                      </p:cBhvr>
                                    </p:animEffect>
                                  </p:childTnLst>
                                </p:cTn>
                              </p:par>
                              <p:par>
                                <p:cTn id="8" presetID="10" presetClass="entr" presetSubtype="0" fill="hold" nodeType="withEffect">
                                  <p:stCondLst>
                                    <p:cond delay="0"/>
                                  </p:stCondLst>
                                  <p:childTnLst>
                                    <p:set>
                                      <p:cBhvr>
                                        <p:cTn id="9" dur="1" fill="hold">
                                          <p:stCondLst>
                                            <p:cond delay="0"/>
                                          </p:stCondLst>
                                        </p:cTn>
                                        <p:tgtEl>
                                          <p:spTgt spid="707"/>
                                        </p:tgtEl>
                                        <p:attrNameLst>
                                          <p:attrName>style.visibility</p:attrName>
                                        </p:attrNameLst>
                                      </p:cBhvr>
                                      <p:to>
                                        <p:strVal val="visible"/>
                                      </p:to>
                                    </p:set>
                                    <p:animEffect transition="in" filter="fade">
                                      <p:cBhvr>
                                        <p:cTn id="10" dur="500"/>
                                        <p:tgtEl>
                                          <p:spTgt spid="707"/>
                                        </p:tgtEl>
                                      </p:cBhvr>
                                    </p:animEffect>
                                  </p:childTnLst>
                                </p:cTn>
                              </p:par>
                              <p:par>
                                <p:cTn id="11" presetID="10" presetClass="entr" presetSubtype="0" fill="hold" nodeType="withEffect">
                                  <p:stCondLst>
                                    <p:cond delay="0"/>
                                  </p:stCondLst>
                                  <p:childTnLst>
                                    <p:set>
                                      <p:cBhvr>
                                        <p:cTn id="12" dur="1" fill="hold">
                                          <p:stCondLst>
                                            <p:cond delay="0"/>
                                          </p:stCondLst>
                                        </p:cTn>
                                        <p:tgtEl>
                                          <p:spTgt spid="717"/>
                                        </p:tgtEl>
                                        <p:attrNameLst>
                                          <p:attrName>style.visibility</p:attrName>
                                        </p:attrNameLst>
                                      </p:cBhvr>
                                      <p:to>
                                        <p:strVal val="visible"/>
                                      </p:to>
                                    </p:set>
                                    <p:animEffect transition="in" filter="fade">
                                      <p:cBhvr>
                                        <p:cTn id="13" dur="500"/>
                                        <p:tgtEl>
                                          <p:spTgt spid="717"/>
                                        </p:tgtEl>
                                      </p:cBhvr>
                                    </p:animEffect>
                                  </p:childTnLst>
                                </p:cTn>
                              </p:par>
                              <p:par>
                                <p:cTn id="14" presetID="10" presetClass="entr" presetSubtype="0" fill="hold" nodeType="withEffect">
                                  <p:stCondLst>
                                    <p:cond delay="0"/>
                                  </p:stCondLst>
                                  <p:childTnLst>
                                    <p:set>
                                      <p:cBhvr>
                                        <p:cTn id="15" dur="1" fill="hold">
                                          <p:stCondLst>
                                            <p:cond delay="0"/>
                                          </p:stCondLst>
                                        </p:cTn>
                                        <p:tgtEl>
                                          <p:spTgt spid="696"/>
                                        </p:tgtEl>
                                        <p:attrNameLst>
                                          <p:attrName>style.visibility</p:attrName>
                                        </p:attrNameLst>
                                      </p:cBhvr>
                                      <p:to>
                                        <p:strVal val="visible"/>
                                      </p:to>
                                    </p:set>
                                    <p:animEffect transition="in" filter="fade">
                                      <p:cBhvr>
                                        <p:cTn id="16" dur="500"/>
                                        <p:tgtEl>
                                          <p:spTgt spid="696"/>
                                        </p:tgtEl>
                                      </p:cBhvr>
                                    </p:animEffect>
                                  </p:childTnLst>
                                </p:cTn>
                              </p:par>
                              <p:par>
                                <p:cTn id="17" presetID="10" presetClass="entr" presetSubtype="0" fill="hold" nodeType="withEffect">
                                  <p:stCondLst>
                                    <p:cond delay="0"/>
                                  </p:stCondLst>
                                  <p:childTnLst>
                                    <p:set>
                                      <p:cBhvr>
                                        <p:cTn id="18" dur="1" fill="hold">
                                          <p:stCondLst>
                                            <p:cond delay="0"/>
                                          </p:stCondLst>
                                        </p:cTn>
                                        <p:tgtEl>
                                          <p:spTgt spid="706"/>
                                        </p:tgtEl>
                                        <p:attrNameLst>
                                          <p:attrName>style.visibility</p:attrName>
                                        </p:attrNameLst>
                                      </p:cBhvr>
                                      <p:to>
                                        <p:strVal val="visible"/>
                                      </p:to>
                                    </p:set>
                                    <p:animEffect transition="in" filter="fade">
                                      <p:cBhvr>
                                        <p:cTn id="19"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5"/>
        <p:cNvGrpSpPr/>
        <p:nvPr/>
      </p:nvGrpSpPr>
      <p:grpSpPr>
        <a:xfrm>
          <a:off x="0" y="0"/>
          <a:ext cx="0" cy="0"/>
          <a:chOff x="0" y="0"/>
          <a:chExt cx="0" cy="0"/>
        </a:xfrm>
      </p:grpSpPr>
      <p:sp>
        <p:nvSpPr>
          <p:cNvPr id="726" name="Google Shape;726;p32"/>
          <p:cNvSpPr txBox="1"/>
          <p:nvPr/>
        </p:nvSpPr>
        <p:spPr>
          <a:xfrm>
            <a:off x="762250" y="3877975"/>
            <a:ext cx="2605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Btgraham-300  </a:t>
            </a:r>
            <a:endParaRPr sz="1400" b="0" i="1"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           Multi-Classes v1</a:t>
            </a:r>
            <a:endParaRPr sz="1400" b="0" i="1" u="none" strike="noStrike" cap="none">
              <a:solidFill>
                <a:srgbClr val="F2F2F2"/>
              </a:solidFill>
              <a:latin typeface="Arial"/>
              <a:ea typeface="Arial"/>
              <a:cs typeface="Arial"/>
              <a:sym typeface="Arial"/>
            </a:endParaRPr>
          </a:p>
        </p:txBody>
      </p:sp>
      <p:sp>
        <p:nvSpPr>
          <p:cNvPr id="727" name="Google Shape;727;p32"/>
          <p:cNvSpPr txBox="1">
            <a:spLocks noGrp="1"/>
          </p:cNvSpPr>
          <p:nvPr>
            <p:ph type="title" idx="5"/>
          </p:nvPr>
        </p:nvSpPr>
        <p:spPr>
          <a:xfrm>
            <a:off x="3730225" y="6323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Multi-Classes</a:t>
            </a:r>
            <a:endParaRPr>
              <a:latin typeface="Arial"/>
              <a:ea typeface="Arial"/>
              <a:cs typeface="Arial"/>
              <a:sym typeface="Arial"/>
            </a:endParaRPr>
          </a:p>
        </p:txBody>
      </p:sp>
      <p:cxnSp>
        <p:nvCxnSpPr>
          <p:cNvPr id="728" name="Google Shape;728;p32"/>
          <p:cNvCxnSpPr/>
          <p:nvPr/>
        </p:nvCxnSpPr>
        <p:spPr>
          <a:xfrm>
            <a:off x="4144663" y="752350"/>
            <a:ext cx="710400" cy="0"/>
          </a:xfrm>
          <a:prstGeom prst="straightConnector1">
            <a:avLst/>
          </a:prstGeom>
          <a:noFill/>
          <a:ln w="19050" cap="flat" cmpd="sng">
            <a:solidFill>
              <a:schemeClr val="lt2"/>
            </a:solidFill>
            <a:prstDash val="solid"/>
            <a:round/>
            <a:headEnd type="oval" w="med" len="med"/>
            <a:tailEnd type="oval" w="med" len="med"/>
          </a:ln>
        </p:spPr>
      </p:cxnSp>
      <p:pic>
        <p:nvPicPr>
          <p:cNvPr id="729" name="Google Shape;729;p32"/>
          <p:cNvPicPr preferRelativeResize="0"/>
          <p:nvPr/>
        </p:nvPicPr>
        <p:blipFill rotWithShape="1">
          <a:blip r:embed="rId4">
            <a:alphaModFix/>
          </a:blip>
          <a:srcRect/>
          <a:stretch/>
        </p:blipFill>
        <p:spPr>
          <a:xfrm>
            <a:off x="66600" y="1024549"/>
            <a:ext cx="4474401" cy="2853425"/>
          </a:xfrm>
          <a:prstGeom prst="rect">
            <a:avLst/>
          </a:prstGeom>
          <a:noFill/>
          <a:ln>
            <a:noFill/>
          </a:ln>
        </p:spPr>
      </p:pic>
      <p:pic>
        <p:nvPicPr>
          <p:cNvPr id="730" name="Google Shape;730;p32"/>
          <p:cNvPicPr preferRelativeResize="0"/>
          <p:nvPr/>
        </p:nvPicPr>
        <p:blipFill rotWithShape="1">
          <a:blip r:embed="rId5">
            <a:alphaModFix/>
          </a:blip>
          <a:srcRect/>
          <a:stretch/>
        </p:blipFill>
        <p:spPr>
          <a:xfrm>
            <a:off x="4612425" y="1024489"/>
            <a:ext cx="4474399" cy="2853537"/>
          </a:xfrm>
          <a:prstGeom prst="rect">
            <a:avLst/>
          </a:prstGeom>
          <a:noFill/>
          <a:ln>
            <a:noFill/>
          </a:ln>
        </p:spPr>
      </p:pic>
      <p:sp>
        <p:nvSpPr>
          <p:cNvPr id="731" name="Google Shape;731;p32"/>
          <p:cNvSpPr txBox="1"/>
          <p:nvPr/>
        </p:nvSpPr>
        <p:spPr>
          <a:xfrm>
            <a:off x="5332900" y="3877975"/>
            <a:ext cx="2605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Btgraham-300  </a:t>
            </a:r>
            <a:endParaRPr sz="1400" b="0" i="1"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           Multi-Classes v2</a:t>
            </a:r>
            <a:endParaRPr sz="1400" b="0" i="1" u="none" strike="noStrike" cap="none">
              <a:solidFill>
                <a:srgbClr val="F2F2F2"/>
              </a:solidFill>
              <a:latin typeface="Arial"/>
              <a:ea typeface="Arial"/>
              <a:cs typeface="Arial"/>
              <a:sym typeface="Arial"/>
            </a:endParaRPr>
          </a:p>
        </p:txBody>
      </p:sp>
      <p:sp>
        <p:nvSpPr>
          <p:cNvPr id="732" name="Google Shape;732;p3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par>
                                <p:cTn id="8" presetID="10" presetClass="entr" presetSubtype="0" fill="hold" nodeType="withEffect">
                                  <p:stCondLst>
                                    <p:cond delay="0"/>
                                  </p:stCondLst>
                                  <p:childTnLst>
                                    <p:set>
                                      <p:cBhvr>
                                        <p:cTn id="9" dur="1" fill="hold">
                                          <p:stCondLst>
                                            <p:cond delay="0"/>
                                          </p:stCondLst>
                                        </p:cTn>
                                        <p:tgtEl>
                                          <p:spTgt spid="730"/>
                                        </p:tgtEl>
                                        <p:attrNameLst>
                                          <p:attrName>style.visibility</p:attrName>
                                        </p:attrNameLst>
                                      </p:cBhvr>
                                      <p:to>
                                        <p:strVal val="visible"/>
                                      </p:to>
                                    </p:set>
                                    <p:animEffect transition="in" filter="fade">
                                      <p:cBhvr>
                                        <p:cTn id="10" dur="500"/>
                                        <p:tgtEl>
                                          <p:spTgt spid="730"/>
                                        </p:tgtEl>
                                      </p:cBhvr>
                                    </p:animEffect>
                                  </p:childTnLst>
                                </p:cTn>
                              </p:par>
                              <p:par>
                                <p:cTn id="11" presetID="10" presetClass="entr" presetSubtype="0" fill="hold" nodeType="withEffect">
                                  <p:stCondLst>
                                    <p:cond delay="0"/>
                                  </p:stCondLst>
                                  <p:childTnLst>
                                    <p:set>
                                      <p:cBhvr>
                                        <p:cTn id="12" dur="1" fill="hold">
                                          <p:stCondLst>
                                            <p:cond delay="0"/>
                                          </p:stCondLst>
                                        </p:cTn>
                                        <p:tgtEl>
                                          <p:spTgt spid="726"/>
                                        </p:tgtEl>
                                        <p:attrNameLst>
                                          <p:attrName>style.visibility</p:attrName>
                                        </p:attrNameLst>
                                      </p:cBhvr>
                                      <p:to>
                                        <p:strVal val="visible"/>
                                      </p:to>
                                    </p:set>
                                    <p:animEffect transition="in" filter="fade">
                                      <p:cBhvr>
                                        <p:cTn id="13" dur="500"/>
                                        <p:tgtEl>
                                          <p:spTgt spid="726"/>
                                        </p:tgtEl>
                                      </p:cBhvr>
                                    </p:animEffect>
                                  </p:childTnLst>
                                </p:cTn>
                              </p:par>
                              <p:par>
                                <p:cTn id="14" presetID="10" presetClass="entr" presetSubtype="0" fill="hold" nodeType="withEffect">
                                  <p:stCondLst>
                                    <p:cond delay="0"/>
                                  </p:stCondLst>
                                  <p:childTnLst>
                                    <p:set>
                                      <p:cBhvr>
                                        <p:cTn id="15" dur="1" fill="hold">
                                          <p:stCondLst>
                                            <p:cond delay="0"/>
                                          </p:stCondLst>
                                        </p:cTn>
                                        <p:tgtEl>
                                          <p:spTgt spid="731"/>
                                        </p:tgtEl>
                                        <p:attrNameLst>
                                          <p:attrName>style.visibility</p:attrName>
                                        </p:attrNameLst>
                                      </p:cBhvr>
                                      <p:to>
                                        <p:strVal val="visible"/>
                                      </p:to>
                                    </p:set>
                                    <p:animEffect transition="in" filter="fade">
                                      <p:cBhvr>
                                        <p:cTn id="16"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graphicFrame>
        <p:nvGraphicFramePr>
          <p:cNvPr id="737" name="Google Shape;737;p33"/>
          <p:cNvGraphicFramePr/>
          <p:nvPr/>
        </p:nvGraphicFramePr>
        <p:xfrm>
          <a:off x="952500" y="2417625"/>
          <a:ext cx="3000000" cy="3000000"/>
        </p:xfrm>
        <a:graphic>
          <a:graphicData uri="http://schemas.openxmlformats.org/drawingml/2006/table">
            <a:tbl>
              <a:tblPr>
                <a:noFill/>
                <a:tableStyleId>{D64D8123-145F-491B-9DC2-29AE73FA479F}</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Model</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Accuracy</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Kappa</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Multi-classes v1</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0.51</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0.24</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Multi-classes v2</a:t>
                      </a:r>
                      <a:endParaRPr sz="18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sng" strike="noStrike" cap="none"/>
                        <a:t>0.54</a:t>
                      </a:r>
                      <a:endParaRPr sz="1800" b="1" i="0"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sng" strike="noStrike" cap="none"/>
                        <a:t>0.24</a:t>
                      </a:r>
                      <a:endParaRPr sz="18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738" name="Google Shape;738;p3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sp>
        <p:nvSpPr>
          <p:cNvPr id="739" name="Google Shape;739;p33"/>
          <p:cNvSpPr txBox="1">
            <a:spLocks noGrp="1"/>
          </p:cNvSpPr>
          <p:nvPr>
            <p:ph type="title" idx="6"/>
          </p:nvPr>
        </p:nvSpPr>
        <p:spPr>
          <a:xfrm>
            <a:off x="720000" y="11737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Evaluate multi-class model</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5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grpSp>
        <p:nvGrpSpPr>
          <p:cNvPr id="744" name="Google Shape;744;p34"/>
          <p:cNvGrpSpPr/>
          <p:nvPr/>
        </p:nvGrpSpPr>
        <p:grpSpPr>
          <a:xfrm>
            <a:off x="1787528" y="3415337"/>
            <a:ext cx="2906167" cy="1444785"/>
            <a:chOff x="2492145" y="2881565"/>
            <a:chExt cx="607299" cy="502674"/>
          </a:xfrm>
        </p:grpSpPr>
        <p:grpSp>
          <p:nvGrpSpPr>
            <p:cNvPr id="745" name="Google Shape;745;p34"/>
            <p:cNvGrpSpPr/>
            <p:nvPr/>
          </p:nvGrpSpPr>
          <p:grpSpPr>
            <a:xfrm>
              <a:off x="2492145" y="2881565"/>
              <a:ext cx="607299" cy="229751"/>
              <a:chOff x="2492145" y="2881565"/>
              <a:chExt cx="607299" cy="229751"/>
            </a:xfrm>
          </p:grpSpPr>
          <p:sp>
            <p:nvSpPr>
              <p:cNvPr id="746" name="Google Shape;746;p3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 name="Google Shape;749;p34"/>
            <p:cNvGrpSpPr/>
            <p:nvPr/>
          </p:nvGrpSpPr>
          <p:grpSpPr>
            <a:xfrm>
              <a:off x="2623672" y="3104611"/>
              <a:ext cx="362063" cy="279628"/>
              <a:chOff x="2623672" y="3104611"/>
              <a:chExt cx="362063" cy="279628"/>
            </a:xfrm>
          </p:grpSpPr>
          <p:sp>
            <p:nvSpPr>
              <p:cNvPr id="750" name="Google Shape;750;p34"/>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4"/>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752" name="Google Shape;752;p34"/>
          <p:cNvSpPr txBox="1"/>
          <p:nvPr/>
        </p:nvSpPr>
        <p:spPr>
          <a:xfrm>
            <a:off x="1745650" y="3512150"/>
            <a:ext cx="3076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Binary-Classes Model</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cxnSp>
        <p:nvCxnSpPr>
          <p:cNvPr id="753" name="Google Shape;753;p34"/>
          <p:cNvCxnSpPr>
            <a:stCxn id="754" idx="2"/>
            <a:endCxn id="752" idx="0"/>
          </p:cNvCxnSpPr>
          <p:nvPr/>
        </p:nvCxnSpPr>
        <p:spPr>
          <a:xfrm flipH="1">
            <a:off x="3283900" y="2420150"/>
            <a:ext cx="1456200" cy="1092000"/>
          </a:xfrm>
          <a:prstGeom prst="straightConnector1">
            <a:avLst/>
          </a:prstGeom>
          <a:noFill/>
          <a:ln w="19050" cap="flat" cmpd="sng">
            <a:solidFill>
              <a:srgbClr val="9E9E9E"/>
            </a:solidFill>
            <a:prstDash val="solid"/>
            <a:round/>
            <a:headEnd type="none" w="sm" len="sm"/>
            <a:tailEnd type="triangle" w="med" len="med"/>
          </a:ln>
        </p:spPr>
      </p:cxnSp>
      <p:grpSp>
        <p:nvGrpSpPr>
          <p:cNvPr id="755" name="Google Shape;755;p34"/>
          <p:cNvGrpSpPr/>
          <p:nvPr/>
        </p:nvGrpSpPr>
        <p:grpSpPr>
          <a:xfrm>
            <a:off x="3283924" y="1021650"/>
            <a:ext cx="2906167" cy="1502393"/>
            <a:chOff x="1211674" y="2560475"/>
            <a:chExt cx="2906167" cy="1502393"/>
          </a:xfrm>
        </p:grpSpPr>
        <p:grpSp>
          <p:nvGrpSpPr>
            <p:cNvPr id="756" name="Google Shape;756;p34"/>
            <p:cNvGrpSpPr/>
            <p:nvPr/>
          </p:nvGrpSpPr>
          <p:grpSpPr>
            <a:xfrm>
              <a:off x="1211674" y="2560475"/>
              <a:ext cx="2906167" cy="1502393"/>
              <a:chOff x="2492145" y="2595738"/>
              <a:chExt cx="607299" cy="515578"/>
            </a:xfrm>
          </p:grpSpPr>
          <p:grpSp>
            <p:nvGrpSpPr>
              <p:cNvPr id="757" name="Google Shape;757;p34"/>
              <p:cNvGrpSpPr/>
              <p:nvPr/>
            </p:nvGrpSpPr>
            <p:grpSpPr>
              <a:xfrm>
                <a:off x="2492145" y="2881565"/>
                <a:ext cx="607299" cy="229751"/>
                <a:chOff x="2492145" y="2881565"/>
                <a:chExt cx="607299" cy="229751"/>
              </a:xfrm>
            </p:grpSpPr>
            <p:sp>
              <p:nvSpPr>
                <p:cNvPr id="758" name="Google Shape;758;p3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 name="Google Shape;761;p34"/>
              <p:cNvGrpSpPr/>
              <p:nvPr/>
            </p:nvGrpSpPr>
            <p:grpSpPr>
              <a:xfrm>
                <a:off x="2626254" y="2595738"/>
                <a:ext cx="340381" cy="290281"/>
                <a:chOff x="2626254" y="2595738"/>
                <a:chExt cx="340381" cy="290281"/>
              </a:xfrm>
            </p:grpSpPr>
            <p:sp>
              <p:nvSpPr>
                <p:cNvPr id="762" name="Google Shape;762;p34"/>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4"/>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lt2"/>
                      </a:solidFill>
                      <a:latin typeface="Arial"/>
                      <a:ea typeface="Arial"/>
                      <a:cs typeface="Arial"/>
                      <a:sym typeface="Arial"/>
                    </a:rPr>
                    <a:t>Btgraham-300 </a:t>
                  </a:r>
                  <a:endParaRPr sz="1600" b="0" i="0" u="none" strike="noStrike" cap="none">
                    <a:solidFill>
                      <a:srgbClr val="000000"/>
                    </a:solidFill>
                    <a:latin typeface="Arial"/>
                    <a:ea typeface="Arial"/>
                    <a:cs typeface="Arial"/>
                    <a:sym typeface="Arial"/>
                  </a:endParaRPr>
                </a:p>
              </p:txBody>
            </p:sp>
          </p:grpSp>
        </p:grpSp>
        <p:sp>
          <p:nvSpPr>
            <p:cNvPr id="754" name="Google Shape;754;p34"/>
            <p:cNvSpPr txBox="1"/>
            <p:nvPr/>
          </p:nvSpPr>
          <p:spPr>
            <a:xfrm>
              <a:off x="1605850" y="3497275"/>
              <a:ext cx="2124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Re-Class</a:t>
              </a:r>
              <a:endParaRPr sz="1800" b="0" i="0" u="none" strike="noStrike" cap="none">
                <a:solidFill>
                  <a:schemeClr val="lt2"/>
                </a:solidFill>
                <a:latin typeface="Arial"/>
                <a:ea typeface="Arial"/>
                <a:cs typeface="Arial"/>
                <a:sym typeface="Arial"/>
              </a:endParaRPr>
            </a:p>
          </p:txBody>
        </p:sp>
      </p:grpSp>
      <p:grpSp>
        <p:nvGrpSpPr>
          <p:cNvPr id="764" name="Google Shape;764;p34"/>
          <p:cNvGrpSpPr/>
          <p:nvPr/>
        </p:nvGrpSpPr>
        <p:grpSpPr>
          <a:xfrm>
            <a:off x="4942278" y="3415324"/>
            <a:ext cx="2906167" cy="1444785"/>
            <a:chOff x="2492145" y="2881565"/>
            <a:chExt cx="607299" cy="502674"/>
          </a:xfrm>
        </p:grpSpPr>
        <p:grpSp>
          <p:nvGrpSpPr>
            <p:cNvPr id="765" name="Google Shape;765;p34"/>
            <p:cNvGrpSpPr/>
            <p:nvPr/>
          </p:nvGrpSpPr>
          <p:grpSpPr>
            <a:xfrm>
              <a:off x="2492145" y="2881565"/>
              <a:ext cx="607299" cy="229751"/>
              <a:chOff x="2492145" y="2881565"/>
              <a:chExt cx="607299" cy="229751"/>
            </a:xfrm>
          </p:grpSpPr>
          <p:sp>
            <p:nvSpPr>
              <p:cNvPr id="766" name="Google Shape;766;p3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 name="Google Shape;769;p34"/>
            <p:cNvGrpSpPr/>
            <p:nvPr/>
          </p:nvGrpSpPr>
          <p:grpSpPr>
            <a:xfrm>
              <a:off x="2623672" y="3104611"/>
              <a:ext cx="362063" cy="279628"/>
              <a:chOff x="2623672" y="3104611"/>
              <a:chExt cx="362063" cy="279628"/>
            </a:xfrm>
          </p:grpSpPr>
          <p:sp>
            <p:nvSpPr>
              <p:cNvPr id="770" name="Google Shape;770;p34"/>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4"/>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772" name="Google Shape;772;p34"/>
          <p:cNvSpPr txBox="1"/>
          <p:nvPr/>
        </p:nvSpPr>
        <p:spPr>
          <a:xfrm>
            <a:off x="4900400" y="3512138"/>
            <a:ext cx="3076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Four-Classes Model</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cxnSp>
        <p:nvCxnSpPr>
          <p:cNvPr id="773" name="Google Shape;773;p34"/>
          <p:cNvCxnSpPr>
            <a:stCxn id="754" idx="2"/>
            <a:endCxn id="772" idx="0"/>
          </p:cNvCxnSpPr>
          <p:nvPr/>
        </p:nvCxnSpPr>
        <p:spPr>
          <a:xfrm>
            <a:off x="4740100" y="2420150"/>
            <a:ext cx="1698600" cy="1092000"/>
          </a:xfrm>
          <a:prstGeom prst="straightConnector1">
            <a:avLst/>
          </a:prstGeom>
          <a:noFill/>
          <a:ln w="19050" cap="flat" cmpd="sng">
            <a:solidFill>
              <a:srgbClr val="9E9E9E"/>
            </a:solidFill>
            <a:prstDash val="solid"/>
            <a:round/>
            <a:headEnd type="none" w="sm" len="sm"/>
            <a:tailEnd type="triangle" w="med" len="med"/>
          </a:ln>
        </p:spPr>
      </p:cxnSp>
      <p:sp>
        <p:nvSpPr>
          <p:cNvPr id="774" name="Google Shape;774;p34"/>
          <p:cNvSpPr txBox="1">
            <a:spLocks noGrp="1"/>
          </p:cNvSpPr>
          <p:nvPr>
            <p:ph type="title" idx="5"/>
          </p:nvPr>
        </p:nvSpPr>
        <p:spPr>
          <a:xfrm>
            <a:off x="-194628" y="2449375"/>
            <a:ext cx="18525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Multi-Model</a:t>
            </a:r>
            <a:endParaRPr>
              <a:latin typeface="Arial"/>
              <a:ea typeface="Arial"/>
              <a:cs typeface="Arial"/>
              <a:sym typeface="Arial"/>
            </a:endParaRPr>
          </a:p>
        </p:txBody>
      </p:sp>
      <p:cxnSp>
        <p:nvCxnSpPr>
          <p:cNvPr id="775" name="Google Shape;775;p34"/>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sp>
        <p:nvSpPr>
          <p:cNvPr id="776" name="Google Shape;776;p3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sp>
        <p:nvSpPr>
          <p:cNvPr id="777" name="Google Shape;777;p34"/>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500"/>
                                        <p:tgtEl>
                                          <p:spTgt spid="744"/>
                                        </p:tgtEl>
                                      </p:cBhvr>
                                    </p:animEffect>
                                  </p:childTnLst>
                                </p:cTn>
                              </p:par>
                              <p:par>
                                <p:cTn id="8" presetID="10" presetClass="entr" presetSubtype="0" fill="hold" nodeType="withEffect">
                                  <p:stCondLst>
                                    <p:cond delay="0"/>
                                  </p:stCondLst>
                                  <p:childTnLst>
                                    <p:set>
                                      <p:cBhvr>
                                        <p:cTn id="9" dur="1" fill="hold">
                                          <p:stCondLst>
                                            <p:cond delay="0"/>
                                          </p:stCondLst>
                                        </p:cTn>
                                        <p:tgtEl>
                                          <p:spTgt spid="752"/>
                                        </p:tgtEl>
                                        <p:attrNameLst>
                                          <p:attrName>style.visibility</p:attrName>
                                        </p:attrNameLst>
                                      </p:cBhvr>
                                      <p:to>
                                        <p:strVal val="visible"/>
                                      </p:to>
                                    </p:set>
                                    <p:animEffect transition="in" filter="fade">
                                      <p:cBhvr>
                                        <p:cTn id="10" dur="500"/>
                                        <p:tgtEl>
                                          <p:spTgt spid="752"/>
                                        </p:tgtEl>
                                      </p:cBhvr>
                                    </p:animEffect>
                                  </p:childTnLst>
                                </p:cTn>
                              </p:par>
                              <p:par>
                                <p:cTn id="11" presetID="10" presetClass="entr" presetSubtype="0" fill="hold" nodeType="withEffect">
                                  <p:stCondLst>
                                    <p:cond delay="0"/>
                                  </p:stCondLst>
                                  <p:childTnLst>
                                    <p:set>
                                      <p:cBhvr>
                                        <p:cTn id="12" dur="1" fill="hold">
                                          <p:stCondLst>
                                            <p:cond delay="0"/>
                                          </p:stCondLst>
                                        </p:cTn>
                                        <p:tgtEl>
                                          <p:spTgt spid="753"/>
                                        </p:tgtEl>
                                        <p:attrNameLst>
                                          <p:attrName>style.visibility</p:attrName>
                                        </p:attrNameLst>
                                      </p:cBhvr>
                                      <p:to>
                                        <p:strVal val="visible"/>
                                      </p:to>
                                    </p:set>
                                    <p:animEffect transition="in" filter="fade">
                                      <p:cBhvr>
                                        <p:cTn id="13" dur="500"/>
                                        <p:tgtEl>
                                          <p:spTgt spid="753"/>
                                        </p:tgtEl>
                                      </p:cBhvr>
                                    </p:animEffect>
                                  </p:childTnLst>
                                </p:cTn>
                              </p:par>
                              <p:par>
                                <p:cTn id="14" presetID="10" presetClass="entr" presetSubtype="0" fill="hold" nodeType="withEffect">
                                  <p:stCondLst>
                                    <p:cond delay="0"/>
                                  </p:stCondLst>
                                  <p:childTnLst>
                                    <p:set>
                                      <p:cBhvr>
                                        <p:cTn id="15" dur="1" fill="hold">
                                          <p:stCondLst>
                                            <p:cond delay="0"/>
                                          </p:stCondLst>
                                        </p:cTn>
                                        <p:tgtEl>
                                          <p:spTgt spid="755"/>
                                        </p:tgtEl>
                                        <p:attrNameLst>
                                          <p:attrName>style.visibility</p:attrName>
                                        </p:attrNameLst>
                                      </p:cBhvr>
                                      <p:to>
                                        <p:strVal val="visible"/>
                                      </p:to>
                                    </p:set>
                                    <p:animEffect transition="in" filter="fade">
                                      <p:cBhvr>
                                        <p:cTn id="16" dur="500"/>
                                        <p:tgtEl>
                                          <p:spTgt spid="755"/>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5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772"/>
                                        </p:tgtEl>
                                        <p:attrNameLst>
                                          <p:attrName>style.visibility</p:attrName>
                                        </p:attrNameLst>
                                      </p:cBhvr>
                                      <p:to>
                                        <p:strVal val="visible"/>
                                      </p:to>
                                    </p:set>
                                    <p:animEffect transition="in" filter="fade">
                                      <p:cBhvr>
                                        <p:cTn id="22" dur="500"/>
                                        <p:tgtEl>
                                          <p:spTgt spid="772"/>
                                        </p:tgtEl>
                                      </p:cBhvr>
                                    </p:animEffect>
                                  </p:childTnLst>
                                </p:cTn>
                              </p:par>
                              <p:par>
                                <p:cTn id="23" presetID="10" presetClass="entr" presetSubtype="0" fill="hold" nodeType="withEffect">
                                  <p:stCondLst>
                                    <p:cond delay="0"/>
                                  </p:stCondLst>
                                  <p:childTnLst>
                                    <p:set>
                                      <p:cBhvr>
                                        <p:cTn id="24" dur="1" fill="hold">
                                          <p:stCondLst>
                                            <p:cond delay="0"/>
                                          </p:stCondLst>
                                        </p:cTn>
                                        <p:tgtEl>
                                          <p:spTgt spid="773"/>
                                        </p:tgtEl>
                                        <p:attrNameLst>
                                          <p:attrName>style.visibility</p:attrName>
                                        </p:attrNameLst>
                                      </p:cBhvr>
                                      <p:to>
                                        <p:strVal val="visible"/>
                                      </p:to>
                                    </p:set>
                                    <p:animEffect transition="in" filter="fade">
                                      <p:cBhvr>
                                        <p:cTn id="25" dur="5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1"/>
        <p:cNvGrpSpPr/>
        <p:nvPr/>
      </p:nvGrpSpPr>
      <p:grpSpPr>
        <a:xfrm>
          <a:off x="0" y="0"/>
          <a:ext cx="0" cy="0"/>
          <a:chOff x="0" y="0"/>
          <a:chExt cx="0" cy="0"/>
        </a:xfrm>
      </p:grpSpPr>
      <p:sp>
        <p:nvSpPr>
          <p:cNvPr id="782" name="Google Shape;782;p35"/>
          <p:cNvSpPr txBox="1">
            <a:spLocks noGrp="1"/>
          </p:cNvSpPr>
          <p:nvPr>
            <p:ph type="title" idx="5"/>
          </p:nvPr>
        </p:nvSpPr>
        <p:spPr>
          <a:xfrm>
            <a:off x="-194628" y="2449375"/>
            <a:ext cx="18525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Multi-Model</a:t>
            </a:r>
            <a:endParaRPr>
              <a:latin typeface="Arial"/>
              <a:ea typeface="Arial"/>
              <a:cs typeface="Arial"/>
              <a:sym typeface="Arial"/>
            </a:endParaRPr>
          </a:p>
        </p:txBody>
      </p:sp>
      <p:cxnSp>
        <p:nvCxnSpPr>
          <p:cNvPr id="783" name="Google Shape;783;p35"/>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pic>
        <p:nvPicPr>
          <p:cNvPr id="784" name="Google Shape;784;p35"/>
          <p:cNvPicPr preferRelativeResize="0"/>
          <p:nvPr/>
        </p:nvPicPr>
        <p:blipFill rotWithShape="1">
          <a:blip r:embed="rId4">
            <a:alphaModFix/>
          </a:blip>
          <a:srcRect r="49835"/>
          <a:stretch/>
        </p:blipFill>
        <p:spPr>
          <a:xfrm>
            <a:off x="1657872" y="888775"/>
            <a:ext cx="3602495" cy="3810312"/>
          </a:xfrm>
          <a:prstGeom prst="rect">
            <a:avLst/>
          </a:prstGeom>
          <a:noFill/>
          <a:ln>
            <a:noFill/>
          </a:ln>
        </p:spPr>
      </p:pic>
      <p:pic>
        <p:nvPicPr>
          <p:cNvPr id="785" name="Google Shape;785;p35"/>
          <p:cNvPicPr preferRelativeResize="0"/>
          <p:nvPr/>
        </p:nvPicPr>
        <p:blipFill rotWithShape="1">
          <a:blip r:embed="rId4">
            <a:alphaModFix/>
          </a:blip>
          <a:srcRect l="51881"/>
          <a:stretch/>
        </p:blipFill>
        <p:spPr>
          <a:xfrm>
            <a:off x="5383658" y="888775"/>
            <a:ext cx="3455542" cy="3810312"/>
          </a:xfrm>
          <a:prstGeom prst="rect">
            <a:avLst/>
          </a:prstGeom>
          <a:noFill/>
          <a:ln>
            <a:noFill/>
          </a:ln>
        </p:spPr>
      </p:pic>
      <p:sp>
        <p:nvSpPr>
          <p:cNvPr id="786" name="Google Shape;786;p3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sp>
        <p:nvSpPr>
          <p:cNvPr id="787" name="Google Shape;787;p35"/>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5"/>
                                        </p:tgtEl>
                                        <p:attrNameLst>
                                          <p:attrName>style.visibility</p:attrName>
                                        </p:attrNameLst>
                                      </p:cBhvr>
                                      <p:to>
                                        <p:strVal val="visible"/>
                                      </p:to>
                                    </p:set>
                                    <p:animEffect transition="in" filter="fade">
                                      <p:cBhvr>
                                        <p:cTn id="12" dur="500"/>
                                        <p:tgtEl>
                                          <p:spTgt spid="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cxnSp>
        <p:nvCxnSpPr>
          <p:cNvPr id="792" name="Google Shape;792;p36"/>
          <p:cNvCxnSpPr/>
          <p:nvPr/>
        </p:nvCxnSpPr>
        <p:spPr>
          <a:xfrm rot="10800000">
            <a:off x="2069962" y="2574825"/>
            <a:ext cx="0" cy="408600"/>
          </a:xfrm>
          <a:prstGeom prst="straightConnector1">
            <a:avLst/>
          </a:prstGeom>
          <a:noFill/>
          <a:ln w="19050" cap="flat" cmpd="sng">
            <a:solidFill>
              <a:schemeClr val="lt2"/>
            </a:solidFill>
            <a:prstDash val="solid"/>
            <a:round/>
            <a:headEnd type="oval" w="med" len="med"/>
            <a:tailEnd type="oval" w="med" len="med"/>
          </a:ln>
        </p:spPr>
      </p:cxnSp>
      <p:sp>
        <p:nvSpPr>
          <p:cNvPr id="793" name="Google Shape;793;p36"/>
          <p:cNvSpPr txBox="1">
            <a:spLocks noGrp="1"/>
          </p:cNvSpPr>
          <p:nvPr>
            <p:ph type="title" idx="5"/>
          </p:nvPr>
        </p:nvSpPr>
        <p:spPr>
          <a:xfrm>
            <a:off x="81350" y="2492775"/>
            <a:ext cx="2072400" cy="57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Chọn lại ngưỡng </a:t>
            </a:r>
            <a:endParaRPr>
              <a:latin typeface="Arial"/>
              <a:ea typeface="Arial"/>
              <a:cs typeface="Arial"/>
              <a:sym typeface="Arial"/>
            </a:endParaRPr>
          </a:p>
          <a:p>
            <a:pPr marL="0" lvl="0" indent="0" algn="l" rtl="0">
              <a:lnSpc>
                <a:spcPct val="100000"/>
              </a:lnSpc>
              <a:spcBef>
                <a:spcPts val="0"/>
              </a:spcBef>
              <a:spcAft>
                <a:spcPts val="0"/>
              </a:spcAft>
              <a:buSzPts val="1400"/>
              <a:buNone/>
            </a:pPr>
            <a:r>
              <a:rPr lang="en">
                <a:latin typeface="Arial"/>
                <a:ea typeface="Arial"/>
                <a:cs typeface="Arial"/>
                <a:sym typeface="Arial"/>
              </a:rPr>
              <a:t>       đánh giá</a:t>
            </a:r>
            <a:endParaRPr>
              <a:latin typeface="Arial"/>
              <a:ea typeface="Arial"/>
              <a:cs typeface="Arial"/>
              <a:sym typeface="Arial"/>
            </a:endParaRPr>
          </a:p>
        </p:txBody>
      </p:sp>
      <p:sp>
        <p:nvSpPr>
          <p:cNvPr id="794" name="Google Shape;794;p36"/>
          <p:cNvSpPr txBox="1"/>
          <p:nvPr/>
        </p:nvSpPr>
        <p:spPr>
          <a:xfrm>
            <a:off x="2661750" y="3024265"/>
            <a:ext cx="2297325"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Arial"/>
                <a:ea typeface="Arial"/>
                <a:cs typeface="Arial"/>
                <a:sym typeface="Arial"/>
              </a:rPr>
              <a:t>y_pre = [ 0.5656  0.4344 ]</a:t>
            </a:r>
            <a:endParaRPr sz="1400" b="0" i="0" u="none" strike="noStrike" cap="none">
              <a:solidFill>
                <a:schemeClr val="lt2"/>
              </a:solidFill>
              <a:latin typeface="Arial"/>
              <a:ea typeface="Arial"/>
              <a:cs typeface="Arial"/>
              <a:sym typeface="Arial"/>
            </a:endParaRPr>
          </a:p>
        </p:txBody>
      </p:sp>
      <p:sp>
        <p:nvSpPr>
          <p:cNvPr id="795" name="Google Shape;795;p36"/>
          <p:cNvSpPr txBox="1"/>
          <p:nvPr/>
        </p:nvSpPr>
        <p:spPr>
          <a:xfrm>
            <a:off x="6061825" y="2332415"/>
            <a:ext cx="18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0   :   Threshold = 0.5 </a:t>
            </a:r>
            <a:endParaRPr sz="1400" b="0" i="0" u="none" strike="noStrike" cap="none">
              <a:solidFill>
                <a:srgbClr val="FFFFFF"/>
              </a:solidFill>
              <a:latin typeface="Arial"/>
              <a:ea typeface="Arial"/>
              <a:cs typeface="Arial"/>
              <a:sym typeface="Arial"/>
            </a:endParaRPr>
          </a:p>
        </p:txBody>
      </p:sp>
      <p:cxnSp>
        <p:nvCxnSpPr>
          <p:cNvPr id="796" name="Google Shape;796;p36"/>
          <p:cNvCxnSpPr>
            <a:stCxn id="794" idx="3"/>
            <a:endCxn id="795" idx="1"/>
          </p:cNvCxnSpPr>
          <p:nvPr/>
        </p:nvCxnSpPr>
        <p:spPr>
          <a:xfrm rot="10800000" flipH="1">
            <a:off x="4959075" y="2532505"/>
            <a:ext cx="1102800" cy="691800"/>
          </a:xfrm>
          <a:prstGeom prst="straightConnector1">
            <a:avLst/>
          </a:prstGeom>
          <a:noFill/>
          <a:ln w="9525" cap="flat" cmpd="sng">
            <a:solidFill>
              <a:srgbClr val="FFFFFF"/>
            </a:solidFill>
            <a:prstDash val="solid"/>
            <a:round/>
            <a:headEnd type="none" w="sm" len="sm"/>
            <a:tailEnd type="triangle" w="med" len="med"/>
          </a:ln>
        </p:spPr>
      </p:cxnSp>
      <p:cxnSp>
        <p:nvCxnSpPr>
          <p:cNvPr id="797" name="Google Shape;797;p36"/>
          <p:cNvCxnSpPr>
            <a:stCxn id="794" idx="3"/>
          </p:cNvCxnSpPr>
          <p:nvPr/>
        </p:nvCxnSpPr>
        <p:spPr>
          <a:xfrm>
            <a:off x="4959075" y="3224305"/>
            <a:ext cx="1102800" cy="824100"/>
          </a:xfrm>
          <a:prstGeom prst="straightConnector1">
            <a:avLst/>
          </a:prstGeom>
          <a:noFill/>
          <a:ln w="9525" cap="flat" cmpd="sng">
            <a:solidFill>
              <a:srgbClr val="FFFFFF"/>
            </a:solidFill>
            <a:prstDash val="solid"/>
            <a:round/>
            <a:headEnd type="none" w="sm" len="sm"/>
            <a:tailEnd type="triangle" w="med" len="med"/>
          </a:ln>
        </p:spPr>
      </p:cxnSp>
      <p:sp>
        <p:nvSpPr>
          <p:cNvPr id="798" name="Google Shape;798;p36"/>
          <p:cNvSpPr txBox="1"/>
          <p:nvPr/>
        </p:nvSpPr>
        <p:spPr>
          <a:xfrm>
            <a:off x="6061825" y="3898365"/>
            <a:ext cx="188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1   :   Threshold = 0.4 </a:t>
            </a:r>
            <a:endParaRPr sz="1400" b="0" i="0" u="none" strike="noStrike" cap="none">
              <a:solidFill>
                <a:srgbClr val="FFFFFF"/>
              </a:solidFill>
              <a:latin typeface="Arial"/>
              <a:ea typeface="Arial"/>
              <a:cs typeface="Arial"/>
              <a:sym typeface="Arial"/>
            </a:endParaRPr>
          </a:p>
        </p:txBody>
      </p:sp>
      <p:sp>
        <p:nvSpPr>
          <p:cNvPr id="799" name="Google Shape;799;p3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sp>
        <p:nvSpPr>
          <p:cNvPr id="800" name="Google Shape;800;p36"/>
          <p:cNvSpPr txBox="1"/>
          <p:nvPr/>
        </p:nvSpPr>
        <p:spPr>
          <a:xfrm>
            <a:off x="2881362" y="1518996"/>
            <a:ext cx="3926088" cy="400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label = 1 </a:t>
            </a:r>
            <a:r>
              <a:rPr lang="en" sz="1800" b="1" i="1" u="none" strike="noStrike" cap="none">
                <a:solidFill>
                  <a:schemeClr val="lt2"/>
                </a:solidFill>
                <a:latin typeface="Arial"/>
                <a:ea typeface="Arial"/>
                <a:cs typeface="Arial"/>
                <a:sym typeface="Arial"/>
              </a:rPr>
              <a:t>if</a:t>
            </a:r>
            <a:r>
              <a:rPr lang="en" sz="1800" b="0" i="0" u="none" strike="noStrike" cap="none">
                <a:solidFill>
                  <a:schemeClr val="lt2"/>
                </a:solidFill>
                <a:latin typeface="Arial"/>
                <a:ea typeface="Arial"/>
                <a:cs typeface="Arial"/>
                <a:sym typeface="Arial"/>
              </a:rPr>
              <a:t> y_pre[1] &gt; threshold </a:t>
            </a:r>
            <a:r>
              <a:rPr lang="en" sz="1800" b="1" i="1" u="none" strike="noStrike" cap="none">
                <a:solidFill>
                  <a:schemeClr val="lt2"/>
                </a:solidFill>
                <a:latin typeface="Arial"/>
                <a:ea typeface="Arial"/>
                <a:cs typeface="Arial"/>
                <a:sym typeface="Arial"/>
              </a:rPr>
              <a:t>else</a:t>
            </a:r>
            <a:r>
              <a:rPr lang="en" sz="1800" b="0" i="0" u="none" strike="noStrike" cap="none">
                <a:solidFill>
                  <a:schemeClr val="lt2"/>
                </a:solidFill>
                <a:latin typeface="Arial"/>
                <a:ea typeface="Arial"/>
                <a:cs typeface="Arial"/>
                <a:sym typeface="Arial"/>
              </a:rPr>
              <a:t> 0</a:t>
            </a:r>
            <a:endParaRPr sz="1800" b="0" i="0" u="none" strike="noStrike" cap="none">
              <a:solidFill>
                <a:schemeClr val="lt2"/>
              </a:solidFill>
              <a:latin typeface="Arial"/>
              <a:ea typeface="Arial"/>
              <a:cs typeface="Arial"/>
              <a:sym typeface="Arial"/>
            </a:endParaRPr>
          </a:p>
        </p:txBody>
      </p:sp>
      <p:sp>
        <p:nvSpPr>
          <p:cNvPr id="801" name="Google Shape;801;p36"/>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fade">
                                      <p:cBhvr>
                                        <p:cTn id="7" dur="500"/>
                                        <p:tgtEl>
                                          <p:spTgt spid="8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
                                        </p:tgtEl>
                                        <p:attrNameLst>
                                          <p:attrName>style.visibility</p:attrName>
                                        </p:attrNameLst>
                                      </p:cBhvr>
                                      <p:to>
                                        <p:strVal val="visible"/>
                                      </p:to>
                                    </p:set>
                                    <p:animEffect transition="in" filter="fade">
                                      <p:cBhvr>
                                        <p:cTn id="12" dur="500"/>
                                        <p:tgtEl>
                                          <p:spTgt spid="7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6"/>
                                        </p:tgtEl>
                                        <p:attrNameLst>
                                          <p:attrName>style.visibility</p:attrName>
                                        </p:attrNameLst>
                                      </p:cBhvr>
                                      <p:to>
                                        <p:strVal val="visible"/>
                                      </p:to>
                                    </p:set>
                                    <p:animEffect transition="in" filter="fade">
                                      <p:cBhvr>
                                        <p:cTn id="17" dur="500"/>
                                        <p:tgtEl>
                                          <p:spTgt spid="796"/>
                                        </p:tgtEl>
                                      </p:cBhvr>
                                    </p:animEffect>
                                  </p:childTnLst>
                                </p:cTn>
                              </p:par>
                              <p:par>
                                <p:cTn id="18" presetID="10" presetClass="entr" presetSubtype="0" fill="hold" nodeType="withEffect">
                                  <p:stCondLst>
                                    <p:cond delay="0"/>
                                  </p:stCondLst>
                                  <p:childTnLst>
                                    <p:set>
                                      <p:cBhvr>
                                        <p:cTn id="19" dur="1" fill="hold">
                                          <p:stCondLst>
                                            <p:cond delay="0"/>
                                          </p:stCondLst>
                                        </p:cTn>
                                        <p:tgtEl>
                                          <p:spTgt spid="795"/>
                                        </p:tgtEl>
                                        <p:attrNameLst>
                                          <p:attrName>style.visibility</p:attrName>
                                        </p:attrNameLst>
                                      </p:cBhvr>
                                      <p:to>
                                        <p:strVal val="visible"/>
                                      </p:to>
                                    </p:set>
                                    <p:animEffect transition="in" filter="fade">
                                      <p:cBhvr>
                                        <p:cTn id="20" dur="500"/>
                                        <p:tgtEl>
                                          <p:spTgt spid="79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97"/>
                                        </p:tgtEl>
                                        <p:attrNameLst>
                                          <p:attrName>style.visibility</p:attrName>
                                        </p:attrNameLst>
                                      </p:cBhvr>
                                      <p:to>
                                        <p:strVal val="visible"/>
                                      </p:to>
                                    </p:set>
                                    <p:animEffect transition="in" filter="fade">
                                      <p:cBhvr>
                                        <p:cTn id="25" dur="500"/>
                                        <p:tgtEl>
                                          <p:spTgt spid="797"/>
                                        </p:tgtEl>
                                      </p:cBhvr>
                                    </p:animEffect>
                                  </p:childTnLst>
                                </p:cTn>
                              </p:par>
                              <p:par>
                                <p:cTn id="26" presetID="10" presetClass="entr" presetSubtype="0" fill="hold" nodeType="withEffect">
                                  <p:stCondLst>
                                    <p:cond delay="0"/>
                                  </p:stCondLst>
                                  <p:childTnLst>
                                    <p:set>
                                      <p:cBhvr>
                                        <p:cTn id="27" dur="1" fill="hold">
                                          <p:stCondLst>
                                            <p:cond delay="0"/>
                                          </p:stCondLst>
                                        </p:cTn>
                                        <p:tgtEl>
                                          <p:spTgt spid="798"/>
                                        </p:tgtEl>
                                        <p:attrNameLst>
                                          <p:attrName>style.visibility</p:attrName>
                                        </p:attrNameLst>
                                      </p:cBhvr>
                                      <p:to>
                                        <p:strVal val="visible"/>
                                      </p:to>
                                    </p:set>
                                    <p:animEffect transition="in" filter="fade">
                                      <p:cBhvr>
                                        <p:cTn id="28"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109603" y="1645850"/>
            <a:ext cx="19671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900">
                <a:latin typeface="Arial"/>
                <a:ea typeface="Arial"/>
                <a:cs typeface="Arial"/>
                <a:sym typeface="Arial"/>
              </a:rPr>
              <a:t>Dataset</a:t>
            </a:r>
            <a:endParaRPr sz="1900">
              <a:latin typeface="Arial"/>
              <a:ea typeface="Arial"/>
              <a:cs typeface="Arial"/>
              <a:sym typeface="Arial"/>
            </a:endParaRPr>
          </a:p>
        </p:txBody>
      </p:sp>
      <p:cxnSp>
        <p:nvCxnSpPr>
          <p:cNvPr id="107" name="Google Shape;107;p4"/>
          <p:cNvCxnSpPr/>
          <p:nvPr/>
        </p:nvCxnSpPr>
        <p:spPr>
          <a:xfrm>
            <a:off x="1150775" y="2467700"/>
            <a:ext cx="0" cy="630600"/>
          </a:xfrm>
          <a:prstGeom prst="straightConnector1">
            <a:avLst/>
          </a:prstGeom>
          <a:noFill/>
          <a:ln w="19050" cap="flat" cmpd="sng">
            <a:solidFill>
              <a:schemeClr val="lt2"/>
            </a:solidFill>
            <a:prstDash val="solid"/>
            <a:round/>
            <a:headEnd type="oval" w="med" len="med"/>
            <a:tailEnd type="oval" w="med" len="med"/>
          </a:ln>
        </p:spPr>
      </p:cxnSp>
      <p:sp>
        <p:nvSpPr>
          <p:cNvPr id="108" name="Google Shape;108;p4"/>
          <p:cNvSpPr txBox="1"/>
          <p:nvPr/>
        </p:nvSpPr>
        <p:spPr>
          <a:xfrm>
            <a:off x="1692500" y="1065250"/>
            <a:ext cx="7305000" cy="3688672"/>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EyePACS 2015:</a:t>
            </a:r>
            <a:endParaRPr sz="1800" b="0" i="0" u="none" strike="noStrike" cap="none">
              <a:solidFill>
                <a:schemeClr val="lt2"/>
              </a:solidFill>
              <a:latin typeface="Arial"/>
              <a:ea typeface="Arial"/>
              <a:cs typeface="Arial"/>
              <a:sym typeface="Arial"/>
            </a:endParaRPr>
          </a:p>
          <a:p>
            <a:pPr marL="457200" marR="0" lvl="0"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Gồm 88702 ảnh chụp võng mạc với nhiều kích thước ảnh khác nhau chia làm 2 tập dữ liệu: </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Train set với 35126 ảnh: 85% training và 15% validation</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Test set với  53576 ảnh. </a:t>
            </a:r>
            <a:endParaRPr sz="1800" b="0" i="0" u="none" strike="noStrike" cap="none">
              <a:solidFill>
                <a:schemeClr val="lt2"/>
              </a:solidFill>
              <a:latin typeface="Arial"/>
              <a:ea typeface="Arial"/>
              <a:cs typeface="Arial"/>
              <a:sym typeface="Arial"/>
            </a:endParaRPr>
          </a:p>
          <a:p>
            <a:pPr marL="457200" marR="0" lvl="0"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Được chia là 5 classes:</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No DR			- Không mắc bệnh.</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Mild 			- Mức độ nhẹ.</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Moderate 		- Mức độ vừa.</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Severe 			- Mức độ nặng.</a:t>
            </a:r>
            <a:endParaRPr sz="1800" b="0" i="0" u="none" strike="noStrike" cap="none">
              <a:solidFill>
                <a:schemeClr val="lt2"/>
              </a:solidFill>
              <a:latin typeface="Arial"/>
              <a:ea typeface="Arial"/>
              <a:cs typeface="Arial"/>
              <a:sym typeface="Arial"/>
            </a:endParaRPr>
          </a:p>
          <a:p>
            <a:pPr marL="914400" marR="0" lvl="1" indent="-342900" algn="just" rtl="0">
              <a:lnSpc>
                <a:spcPct val="115000"/>
              </a:lnSpc>
              <a:spcBef>
                <a:spcPts val="0"/>
              </a:spcBef>
              <a:spcAft>
                <a:spcPts val="0"/>
              </a:spcAft>
              <a:buClr>
                <a:schemeClr val="lt2"/>
              </a:buClr>
              <a:buSzPts val="1800"/>
              <a:buFont typeface="Arial"/>
              <a:buChar char="○"/>
            </a:pPr>
            <a:r>
              <a:rPr lang="en" sz="1800" b="0" i="0" u="none" strike="noStrike" cap="none">
                <a:solidFill>
                  <a:schemeClr val="lt2"/>
                </a:solidFill>
                <a:latin typeface="Arial"/>
                <a:ea typeface="Arial"/>
                <a:cs typeface="Arial"/>
                <a:sym typeface="Arial"/>
              </a:rPr>
              <a:t>Proliferative DR                  - Tăng sinh.</a:t>
            </a:r>
            <a:endParaRPr sz="1600" b="0" i="0" u="none" strike="noStrike" cap="none">
              <a:solidFill>
                <a:schemeClr val="lt2"/>
              </a:solidFill>
              <a:latin typeface="Arial"/>
              <a:ea typeface="Arial"/>
              <a:cs typeface="Arial"/>
              <a:sym typeface="Arial"/>
            </a:endParaRPr>
          </a:p>
        </p:txBody>
      </p:sp>
      <p:sp>
        <p:nvSpPr>
          <p:cNvPr id="109" name="Google Shape;109;p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
        <p:nvSpPr>
          <p:cNvPr id="110" name="Google Shape;110;p4"/>
          <p:cNvSpPr txBox="1">
            <a:spLocks noGrp="1"/>
          </p:cNvSpPr>
          <p:nvPr>
            <p:ph type="title"/>
          </p:nvPr>
        </p:nvSpPr>
        <p:spPr>
          <a:xfrm>
            <a:off x="3317400" y="13475"/>
            <a:ext cx="2509200" cy="866100"/>
          </a:xfrm>
          <a:prstGeom prst="rect">
            <a:avLst/>
          </a:prstGeom>
          <a:noFill/>
          <a:ln>
            <a:noFill/>
          </a:ln>
          <a:effectLst>
            <a:outerShdw blurRad="71438" dist="57150" dir="540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000">
                <a:latin typeface="Arial"/>
                <a:ea typeface="Arial"/>
                <a:cs typeface="Arial"/>
                <a:sym typeface="Arial"/>
              </a:rPr>
              <a:t>Mô tả đề tài</a:t>
            </a:r>
            <a:endParaRPr sz="3000">
              <a:latin typeface="Arial"/>
              <a:ea typeface="Arial"/>
              <a:cs typeface="Arial"/>
              <a:sym typeface="Arial"/>
            </a:endParaRPr>
          </a:p>
        </p:txBody>
      </p:sp>
      <p:sp>
        <p:nvSpPr>
          <p:cNvPr id="7" name="Google Shape;100;p3">
            <a:extLst>
              <a:ext uri="{FF2B5EF4-FFF2-40B4-BE49-F238E27FC236}">
                <a16:creationId xmlns:a16="http://schemas.microsoft.com/office/drawing/2014/main" id="{F7DAD07E-90B1-434C-A9FC-64AAB6FD9739}"/>
              </a:ext>
            </a:extLst>
          </p:cNvPr>
          <p:cNvSpPr txBox="1"/>
          <p:nvPr/>
        </p:nvSpPr>
        <p:spPr>
          <a:xfrm>
            <a:off x="5222350" y="4894125"/>
            <a:ext cx="4078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sng" strike="noStrike" cap="none">
                <a:solidFill>
                  <a:srgbClr val="6D9EEB"/>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https://www.vinmec.com/vi/ky-thuat-chan-doan/chup-oct-ban-phan-sau-nhan-cau-34/</a:t>
            </a:r>
            <a:endParaRPr sz="800" b="0" i="0" u="none" strike="noStrike" cap="none">
              <a:solidFill>
                <a:srgbClr val="6D9EEB"/>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3D85C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5"/>
        <p:cNvGrpSpPr/>
        <p:nvPr/>
      </p:nvGrpSpPr>
      <p:grpSpPr>
        <a:xfrm>
          <a:off x="0" y="0"/>
          <a:ext cx="0" cy="0"/>
          <a:chOff x="0" y="0"/>
          <a:chExt cx="0" cy="0"/>
        </a:xfrm>
      </p:grpSpPr>
      <p:sp>
        <p:nvSpPr>
          <p:cNvPr id="806" name="Google Shape;806;p37"/>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0.3</a:t>
            </a:r>
            <a:endParaRPr sz="1400" b="0" i="1" u="none" strike="noStrike" cap="none">
              <a:solidFill>
                <a:srgbClr val="000000"/>
              </a:solidFill>
              <a:latin typeface="Arial"/>
              <a:ea typeface="Arial"/>
              <a:cs typeface="Arial"/>
              <a:sym typeface="Arial"/>
            </a:endParaRPr>
          </a:p>
        </p:txBody>
      </p:sp>
      <p:sp>
        <p:nvSpPr>
          <p:cNvPr id="807" name="Google Shape;807;p37"/>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0.4</a:t>
            </a:r>
            <a:endParaRPr sz="1400" b="0" i="1" u="none" strike="noStrike" cap="none">
              <a:solidFill>
                <a:srgbClr val="000000"/>
              </a:solidFill>
              <a:latin typeface="Arial"/>
              <a:ea typeface="Arial"/>
              <a:cs typeface="Arial"/>
              <a:sym typeface="Arial"/>
            </a:endParaRPr>
          </a:p>
        </p:txBody>
      </p:sp>
      <p:sp>
        <p:nvSpPr>
          <p:cNvPr id="808" name="Google Shape;808;p37"/>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0.5</a:t>
            </a:r>
            <a:endParaRPr sz="1400" b="0" i="1" u="none" strike="noStrike" cap="none">
              <a:solidFill>
                <a:srgbClr val="000000"/>
              </a:solidFill>
              <a:latin typeface="Arial"/>
              <a:ea typeface="Arial"/>
              <a:cs typeface="Arial"/>
              <a:sym typeface="Arial"/>
            </a:endParaRPr>
          </a:p>
        </p:txBody>
      </p:sp>
      <p:sp>
        <p:nvSpPr>
          <p:cNvPr id="809" name="Google Shape;809;p37"/>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Imbalance </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data</a:t>
            </a:r>
            <a:endParaRPr>
              <a:latin typeface="Arial"/>
              <a:ea typeface="Arial"/>
              <a:cs typeface="Arial"/>
              <a:sym typeface="Arial"/>
            </a:endParaRPr>
          </a:p>
        </p:txBody>
      </p:sp>
      <p:cxnSp>
        <p:nvCxnSpPr>
          <p:cNvPr id="810" name="Google Shape;810;p37"/>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811" name="Google Shape;811;p37"/>
          <p:cNvPicPr preferRelativeResize="0"/>
          <p:nvPr/>
        </p:nvPicPr>
        <p:blipFill rotWithShape="1">
          <a:blip r:embed="rId4">
            <a:alphaModFix/>
          </a:blip>
          <a:srcRect/>
          <a:stretch/>
        </p:blipFill>
        <p:spPr>
          <a:xfrm>
            <a:off x="0" y="55225"/>
            <a:ext cx="3843826" cy="2450801"/>
          </a:xfrm>
          <a:prstGeom prst="rect">
            <a:avLst/>
          </a:prstGeom>
          <a:noFill/>
          <a:ln>
            <a:noFill/>
          </a:ln>
        </p:spPr>
      </p:pic>
      <p:pic>
        <p:nvPicPr>
          <p:cNvPr id="812" name="Google Shape;812;p37"/>
          <p:cNvPicPr preferRelativeResize="0"/>
          <p:nvPr/>
        </p:nvPicPr>
        <p:blipFill rotWithShape="1">
          <a:blip r:embed="rId5">
            <a:alphaModFix/>
          </a:blip>
          <a:srcRect/>
          <a:stretch/>
        </p:blipFill>
        <p:spPr>
          <a:xfrm>
            <a:off x="5225500" y="56825"/>
            <a:ext cx="3827876" cy="2447610"/>
          </a:xfrm>
          <a:prstGeom prst="rect">
            <a:avLst/>
          </a:prstGeom>
          <a:noFill/>
          <a:ln>
            <a:noFill/>
          </a:ln>
        </p:spPr>
      </p:pic>
      <p:pic>
        <p:nvPicPr>
          <p:cNvPr id="813" name="Google Shape;813;p37"/>
          <p:cNvPicPr preferRelativeResize="0"/>
          <p:nvPr/>
        </p:nvPicPr>
        <p:blipFill rotWithShape="1">
          <a:blip r:embed="rId6">
            <a:alphaModFix/>
          </a:blip>
          <a:srcRect/>
          <a:stretch/>
        </p:blipFill>
        <p:spPr>
          <a:xfrm>
            <a:off x="2607175" y="2601700"/>
            <a:ext cx="3827876" cy="2440894"/>
          </a:xfrm>
          <a:prstGeom prst="rect">
            <a:avLst/>
          </a:prstGeom>
          <a:noFill/>
          <a:ln>
            <a:noFill/>
          </a:ln>
        </p:spPr>
      </p:pic>
      <p:sp>
        <p:nvSpPr>
          <p:cNvPr id="814" name="Google Shape;814;p37"/>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animEffect transition="in" filter="fade">
                                      <p:cBhvr>
                                        <p:cTn id="7" dur="500"/>
                                        <p:tgtEl>
                                          <p:spTgt spid="811"/>
                                        </p:tgtEl>
                                      </p:cBhvr>
                                    </p:animEffect>
                                  </p:childTnLst>
                                </p:cTn>
                              </p:par>
                              <p:par>
                                <p:cTn id="8" presetID="10" presetClass="entr" presetSubtype="0" fill="hold" nodeType="withEffect">
                                  <p:stCondLst>
                                    <p:cond delay="0"/>
                                  </p:stCondLst>
                                  <p:childTnLst>
                                    <p:set>
                                      <p:cBhvr>
                                        <p:cTn id="9" dur="1" fill="hold">
                                          <p:stCondLst>
                                            <p:cond delay="0"/>
                                          </p:stCondLst>
                                        </p:cTn>
                                        <p:tgtEl>
                                          <p:spTgt spid="808"/>
                                        </p:tgtEl>
                                        <p:attrNameLst>
                                          <p:attrName>style.visibility</p:attrName>
                                        </p:attrNameLst>
                                      </p:cBhvr>
                                      <p:to>
                                        <p:strVal val="visible"/>
                                      </p:to>
                                    </p:set>
                                    <p:animEffect transition="in" filter="fade">
                                      <p:cBhvr>
                                        <p:cTn id="10" dur="500"/>
                                        <p:tgtEl>
                                          <p:spTgt spid="808"/>
                                        </p:tgtEl>
                                      </p:cBhvr>
                                    </p:animEffect>
                                  </p:childTnLst>
                                </p:cTn>
                              </p:par>
                              <p:par>
                                <p:cTn id="11" presetID="10" presetClass="entr" presetSubtype="0" fill="hold" nodeType="withEffect">
                                  <p:stCondLst>
                                    <p:cond delay="0"/>
                                  </p:stCondLst>
                                  <p:childTnLst>
                                    <p:set>
                                      <p:cBhvr>
                                        <p:cTn id="12" dur="1" fill="hold">
                                          <p:stCondLst>
                                            <p:cond delay="0"/>
                                          </p:stCondLst>
                                        </p:cTn>
                                        <p:tgtEl>
                                          <p:spTgt spid="813"/>
                                        </p:tgtEl>
                                        <p:attrNameLst>
                                          <p:attrName>style.visibility</p:attrName>
                                        </p:attrNameLst>
                                      </p:cBhvr>
                                      <p:to>
                                        <p:strVal val="visible"/>
                                      </p:to>
                                    </p:set>
                                    <p:animEffect transition="in" filter="fade">
                                      <p:cBhvr>
                                        <p:cTn id="13" dur="500"/>
                                        <p:tgtEl>
                                          <p:spTgt spid="813"/>
                                        </p:tgtEl>
                                      </p:cBhvr>
                                    </p:animEffect>
                                  </p:childTnLst>
                                </p:cTn>
                              </p:par>
                              <p:par>
                                <p:cTn id="14" presetID="10" presetClass="entr" presetSubtype="0" fill="hold" nodeType="withEffect">
                                  <p:stCondLst>
                                    <p:cond delay="0"/>
                                  </p:stCondLst>
                                  <p:childTnLst>
                                    <p:set>
                                      <p:cBhvr>
                                        <p:cTn id="15" dur="1" fill="hold">
                                          <p:stCondLst>
                                            <p:cond delay="0"/>
                                          </p:stCondLst>
                                        </p:cTn>
                                        <p:tgtEl>
                                          <p:spTgt spid="806"/>
                                        </p:tgtEl>
                                        <p:attrNameLst>
                                          <p:attrName>style.visibility</p:attrName>
                                        </p:attrNameLst>
                                      </p:cBhvr>
                                      <p:to>
                                        <p:strVal val="visible"/>
                                      </p:to>
                                    </p:set>
                                    <p:animEffect transition="in" filter="fade">
                                      <p:cBhvr>
                                        <p:cTn id="16" dur="500"/>
                                        <p:tgtEl>
                                          <p:spTgt spid="806"/>
                                        </p:tgtEl>
                                      </p:cBhvr>
                                    </p:animEffect>
                                  </p:childTnLst>
                                </p:cTn>
                              </p:par>
                              <p:par>
                                <p:cTn id="17" presetID="10" presetClass="entr" presetSubtype="0" fill="hold" nodeType="withEffect">
                                  <p:stCondLst>
                                    <p:cond delay="0"/>
                                  </p:stCondLst>
                                  <p:childTnLst>
                                    <p:set>
                                      <p:cBhvr>
                                        <p:cTn id="18" dur="1" fill="hold">
                                          <p:stCondLst>
                                            <p:cond delay="0"/>
                                          </p:stCondLst>
                                        </p:cTn>
                                        <p:tgtEl>
                                          <p:spTgt spid="807"/>
                                        </p:tgtEl>
                                        <p:attrNameLst>
                                          <p:attrName>style.visibility</p:attrName>
                                        </p:attrNameLst>
                                      </p:cBhvr>
                                      <p:to>
                                        <p:strVal val="visible"/>
                                      </p:to>
                                    </p:set>
                                    <p:animEffect transition="in" filter="fade">
                                      <p:cBhvr>
                                        <p:cTn id="19" dur="500"/>
                                        <p:tgtEl>
                                          <p:spTgt spid="807"/>
                                        </p:tgtEl>
                                      </p:cBhvr>
                                    </p:animEffect>
                                  </p:childTnLst>
                                </p:cTn>
                              </p:par>
                              <p:par>
                                <p:cTn id="20" presetID="10" presetClass="entr" presetSubtype="0" fill="hold" nodeType="withEffect">
                                  <p:stCondLst>
                                    <p:cond delay="0"/>
                                  </p:stCondLst>
                                  <p:childTnLst>
                                    <p:set>
                                      <p:cBhvr>
                                        <p:cTn id="21" dur="1" fill="hold">
                                          <p:stCondLst>
                                            <p:cond delay="0"/>
                                          </p:stCondLst>
                                        </p:cTn>
                                        <p:tgtEl>
                                          <p:spTgt spid="812"/>
                                        </p:tgtEl>
                                        <p:attrNameLst>
                                          <p:attrName>style.visibility</p:attrName>
                                        </p:attrNameLst>
                                      </p:cBhvr>
                                      <p:to>
                                        <p:strVal val="visible"/>
                                      </p:to>
                                    </p:set>
                                    <p:animEffect transition="in" filter="fade">
                                      <p:cBhvr>
                                        <p:cTn id="22" dur="500"/>
                                        <p:tgtEl>
                                          <p:spTgt spid="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8"/>
          <p:cNvSpPr txBox="1">
            <a:spLocks noGrp="1"/>
          </p:cNvSpPr>
          <p:nvPr>
            <p:ph type="title" idx="5"/>
          </p:nvPr>
        </p:nvSpPr>
        <p:spPr>
          <a:xfrm>
            <a:off x="902125" y="63250"/>
            <a:ext cx="7311600" cy="689100"/>
          </a:xfrm>
          <a:prstGeom prst="rect">
            <a:avLst/>
          </a:prstGeom>
          <a:noFill/>
          <a:ln>
            <a:noFill/>
          </a:ln>
          <a:effectLst>
            <a:outerShdw blurRad="57150" dist="47625" dir="5400000" algn="bl" rotWithShape="0">
              <a:srgbClr val="000000"/>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2400">
                <a:latin typeface="Arial"/>
                <a:ea typeface="Arial"/>
                <a:cs typeface="Arial"/>
                <a:sym typeface="Arial"/>
              </a:rPr>
              <a:t>Evaluate Imbalance multi-model</a:t>
            </a:r>
            <a:endParaRPr sz="2400">
              <a:latin typeface="Arial"/>
              <a:ea typeface="Arial"/>
              <a:cs typeface="Arial"/>
              <a:sym typeface="Arial"/>
            </a:endParaRPr>
          </a:p>
        </p:txBody>
      </p:sp>
      <p:graphicFrame>
        <p:nvGraphicFramePr>
          <p:cNvPr id="820" name="Google Shape;820;p38"/>
          <p:cNvGraphicFramePr/>
          <p:nvPr/>
        </p:nvGraphicFramePr>
        <p:xfrm>
          <a:off x="1005025" y="1657413"/>
          <a:ext cx="3000000" cy="3000000"/>
        </p:xfrm>
        <a:graphic>
          <a:graphicData uri="http://schemas.openxmlformats.org/drawingml/2006/table">
            <a:tbl>
              <a:tblPr>
                <a:noFill/>
                <a:tableStyleId>{D64D8123-145F-491B-9DC2-29AE73FA479F}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Data</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Threshold</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Accuracy</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Kappa</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38700">
                <a:tc rowSpan="3">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Imbalance</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0.5</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sng" strike="noStrike" cap="none"/>
                        <a:t>0.81</a:t>
                      </a:r>
                      <a:endParaRPr sz="18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0.69</a:t>
                      </a:r>
                      <a:endParaRPr sz="18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7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0.4</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0.80</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sng" strike="noStrike" cap="none"/>
                        <a:t>0.70</a:t>
                      </a:r>
                      <a:endParaRPr sz="1800" b="1" u="sng"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87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0.3</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0.79</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0.70</a:t>
                      </a:r>
                      <a:endParaRPr sz="18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821" name="Google Shape;821;p3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5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5"/>
        <p:cNvGrpSpPr/>
        <p:nvPr/>
      </p:nvGrpSpPr>
      <p:grpSpPr>
        <a:xfrm>
          <a:off x="0" y="0"/>
          <a:ext cx="0" cy="0"/>
          <a:chOff x="0" y="0"/>
          <a:chExt cx="0" cy="0"/>
        </a:xfrm>
      </p:grpSpPr>
      <p:grpSp>
        <p:nvGrpSpPr>
          <p:cNvPr id="826" name="Google Shape;826;p39"/>
          <p:cNvGrpSpPr/>
          <p:nvPr/>
        </p:nvGrpSpPr>
        <p:grpSpPr>
          <a:xfrm>
            <a:off x="1787528" y="3415337"/>
            <a:ext cx="2906167" cy="1444785"/>
            <a:chOff x="2492145" y="2881565"/>
            <a:chExt cx="607299" cy="502674"/>
          </a:xfrm>
        </p:grpSpPr>
        <p:grpSp>
          <p:nvGrpSpPr>
            <p:cNvPr id="827" name="Google Shape;827;p39"/>
            <p:cNvGrpSpPr/>
            <p:nvPr/>
          </p:nvGrpSpPr>
          <p:grpSpPr>
            <a:xfrm>
              <a:off x="2492145" y="2881565"/>
              <a:ext cx="607299" cy="229751"/>
              <a:chOff x="2492145" y="2881565"/>
              <a:chExt cx="607299" cy="229751"/>
            </a:xfrm>
          </p:grpSpPr>
          <p:sp>
            <p:nvSpPr>
              <p:cNvPr id="828" name="Google Shape;828;p3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 name="Google Shape;831;p39"/>
            <p:cNvGrpSpPr/>
            <p:nvPr/>
          </p:nvGrpSpPr>
          <p:grpSpPr>
            <a:xfrm>
              <a:off x="2623672" y="3104611"/>
              <a:ext cx="362063" cy="279628"/>
              <a:chOff x="2623672" y="3104611"/>
              <a:chExt cx="362063" cy="279628"/>
            </a:xfrm>
          </p:grpSpPr>
          <p:sp>
            <p:nvSpPr>
              <p:cNvPr id="832" name="Google Shape;832;p39"/>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9"/>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834" name="Google Shape;834;p39"/>
          <p:cNvSpPr txBox="1"/>
          <p:nvPr/>
        </p:nvSpPr>
        <p:spPr>
          <a:xfrm>
            <a:off x="1745650" y="3512150"/>
            <a:ext cx="3076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Binary-Classes Model</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cxnSp>
        <p:nvCxnSpPr>
          <p:cNvPr id="835" name="Google Shape;835;p39"/>
          <p:cNvCxnSpPr>
            <a:stCxn id="836" idx="2"/>
            <a:endCxn id="834" idx="0"/>
          </p:cNvCxnSpPr>
          <p:nvPr/>
        </p:nvCxnSpPr>
        <p:spPr>
          <a:xfrm flipH="1">
            <a:off x="3283950" y="2558750"/>
            <a:ext cx="1452900" cy="953400"/>
          </a:xfrm>
          <a:prstGeom prst="straightConnector1">
            <a:avLst/>
          </a:prstGeom>
          <a:noFill/>
          <a:ln w="19050" cap="flat" cmpd="sng">
            <a:solidFill>
              <a:srgbClr val="9E9E9E"/>
            </a:solidFill>
            <a:prstDash val="solid"/>
            <a:round/>
            <a:headEnd type="none" w="sm" len="sm"/>
            <a:tailEnd type="triangle" w="med" len="med"/>
          </a:ln>
        </p:spPr>
      </p:cxnSp>
      <p:grpSp>
        <p:nvGrpSpPr>
          <p:cNvPr id="837" name="Google Shape;837;p39"/>
          <p:cNvGrpSpPr/>
          <p:nvPr/>
        </p:nvGrpSpPr>
        <p:grpSpPr>
          <a:xfrm>
            <a:off x="3283924" y="1021650"/>
            <a:ext cx="2906167" cy="1537100"/>
            <a:chOff x="1211674" y="2560475"/>
            <a:chExt cx="2906167" cy="1537100"/>
          </a:xfrm>
        </p:grpSpPr>
        <p:grpSp>
          <p:nvGrpSpPr>
            <p:cNvPr id="838" name="Google Shape;838;p39"/>
            <p:cNvGrpSpPr/>
            <p:nvPr/>
          </p:nvGrpSpPr>
          <p:grpSpPr>
            <a:xfrm>
              <a:off x="1211674" y="2560475"/>
              <a:ext cx="2906167" cy="1502393"/>
              <a:chOff x="2492145" y="2595738"/>
              <a:chExt cx="607299" cy="515578"/>
            </a:xfrm>
          </p:grpSpPr>
          <p:grpSp>
            <p:nvGrpSpPr>
              <p:cNvPr id="839" name="Google Shape;839;p39"/>
              <p:cNvGrpSpPr/>
              <p:nvPr/>
            </p:nvGrpSpPr>
            <p:grpSpPr>
              <a:xfrm>
                <a:off x="2492145" y="2881565"/>
                <a:ext cx="607299" cy="229751"/>
                <a:chOff x="2492145" y="2881565"/>
                <a:chExt cx="607299" cy="229751"/>
              </a:xfrm>
            </p:grpSpPr>
            <p:sp>
              <p:nvSpPr>
                <p:cNvPr id="840" name="Google Shape;840;p3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 name="Google Shape;843;p39"/>
              <p:cNvGrpSpPr/>
              <p:nvPr/>
            </p:nvGrpSpPr>
            <p:grpSpPr>
              <a:xfrm>
                <a:off x="2626254" y="2595738"/>
                <a:ext cx="340381" cy="290281"/>
                <a:chOff x="2626254" y="2595738"/>
                <a:chExt cx="340381" cy="290281"/>
              </a:xfrm>
            </p:grpSpPr>
            <p:sp>
              <p:nvSpPr>
                <p:cNvPr id="844" name="Google Shape;844;p39"/>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9"/>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lt2"/>
                      </a:solidFill>
                      <a:latin typeface="Arial"/>
                      <a:ea typeface="Arial"/>
                      <a:cs typeface="Arial"/>
                      <a:sym typeface="Arial"/>
                    </a:rPr>
                    <a:t>Btgraham-300 </a:t>
                  </a:r>
                  <a:endParaRPr sz="1600" b="0" i="0" u="none" strike="noStrike" cap="none">
                    <a:solidFill>
                      <a:srgbClr val="000000"/>
                    </a:solidFill>
                    <a:latin typeface="Arial"/>
                    <a:ea typeface="Arial"/>
                    <a:cs typeface="Arial"/>
                    <a:sym typeface="Arial"/>
                  </a:endParaRPr>
                </a:p>
              </p:txBody>
            </p:sp>
          </p:grpSp>
        </p:grpSp>
        <p:sp>
          <p:nvSpPr>
            <p:cNvPr id="836" name="Google Shape;836;p39"/>
            <p:cNvSpPr txBox="1"/>
            <p:nvPr/>
          </p:nvSpPr>
          <p:spPr>
            <a:xfrm>
              <a:off x="1473000" y="3358675"/>
              <a:ext cx="2383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Re-Class, Re-Sampling</a:t>
              </a:r>
              <a:endParaRPr sz="1800" b="0" i="0" u="none" strike="noStrike" cap="none">
                <a:solidFill>
                  <a:schemeClr val="lt2"/>
                </a:solidFill>
                <a:latin typeface="Arial"/>
                <a:ea typeface="Arial"/>
                <a:cs typeface="Arial"/>
                <a:sym typeface="Arial"/>
              </a:endParaRPr>
            </a:p>
          </p:txBody>
        </p:sp>
      </p:grpSp>
      <p:grpSp>
        <p:nvGrpSpPr>
          <p:cNvPr id="846" name="Google Shape;846;p39"/>
          <p:cNvGrpSpPr/>
          <p:nvPr/>
        </p:nvGrpSpPr>
        <p:grpSpPr>
          <a:xfrm>
            <a:off x="4942278" y="3415324"/>
            <a:ext cx="2906167" cy="1444785"/>
            <a:chOff x="2492145" y="2881565"/>
            <a:chExt cx="607299" cy="502674"/>
          </a:xfrm>
        </p:grpSpPr>
        <p:grpSp>
          <p:nvGrpSpPr>
            <p:cNvPr id="847" name="Google Shape;847;p39"/>
            <p:cNvGrpSpPr/>
            <p:nvPr/>
          </p:nvGrpSpPr>
          <p:grpSpPr>
            <a:xfrm>
              <a:off x="2492145" y="2881565"/>
              <a:ext cx="607299" cy="229751"/>
              <a:chOff x="2492145" y="2881565"/>
              <a:chExt cx="607299" cy="229751"/>
            </a:xfrm>
          </p:grpSpPr>
          <p:sp>
            <p:nvSpPr>
              <p:cNvPr id="848" name="Google Shape;848;p3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 name="Google Shape;851;p39"/>
            <p:cNvGrpSpPr/>
            <p:nvPr/>
          </p:nvGrpSpPr>
          <p:grpSpPr>
            <a:xfrm>
              <a:off x="2623672" y="3104611"/>
              <a:ext cx="362063" cy="279628"/>
              <a:chOff x="2623672" y="3104611"/>
              <a:chExt cx="362063" cy="279628"/>
            </a:xfrm>
          </p:grpSpPr>
          <p:sp>
            <p:nvSpPr>
              <p:cNvPr id="852" name="Google Shape;852;p39"/>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9"/>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EfficientNetB5</a:t>
                </a:r>
                <a:endParaRPr sz="1400" b="0" i="0" u="none" strike="noStrike" cap="none">
                  <a:solidFill>
                    <a:srgbClr val="000000"/>
                  </a:solidFill>
                  <a:latin typeface="Arial"/>
                  <a:ea typeface="Arial"/>
                  <a:cs typeface="Arial"/>
                  <a:sym typeface="Arial"/>
                </a:endParaRPr>
              </a:p>
            </p:txBody>
          </p:sp>
        </p:grpSp>
      </p:grpSp>
      <p:sp>
        <p:nvSpPr>
          <p:cNvPr id="854" name="Google Shape;854;p39"/>
          <p:cNvSpPr txBox="1"/>
          <p:nvPr/>
        </p:nvSpPr>
        <p:spPr>
          <a:xfrm>
            <a:off x="4900400" y="3512138"/>
            <a:ext cx="3076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Arial"/>
                <a:ea typeface="Arial"/>
                <a:cs typeface="Arial"/>
                <a:sym typeface="Arial"/>
              </a:rPr>
              <a:t>Four-Classes Model</a:t>
            </a:r>
            <a:endParaRPr sz="1400" b="0" i="0" u="none" strike="noStrike" cap="none">
              <a:solidFill>
                <a:srgbClr val="000000"/>
              </a:solidFill>
              <a:latin typeface="Fira Sans Condensed Light"/>
              <a:ea typeface="Fira Sans Condensed Light"/>
              <a:cs typeface="Fira Sans Condensed Light"/>
              <a:sym typeface="Fira Sans Condensed Light"/>
            </a:endParaRPr>
          </a:p>
        </p:txBody>
      </p:sp>
      <p:cxnSp>
        <p:nvCxnSpPr>
          <p:cNvPr id="855" name="Google Shape;855;p39"/>
          <p:cNvCxnSpPr>
            <a:stCxn id="836" idx="2"/>
            <a:endCxn id="854" idx="0"/>
          </p:cNvCxnSpPr>
          <p:nvPr/>
        </p:nvCxnSpPr>
        <p:spPr>
          <a:xfrm>
            <a:off x="4736850" y="2558750"/>
            <a:ext cx="1701900" cy="953400"/>
          </a:xfrm>
          <a:prstGeom prst="straightConnector1">
            <a:avLst/>
          </a:prstGeom>
          <a:noFill/>
          <a:ln w="19050" cap="flat" cmpd="sng">
            <a:solidFill>
              <a:srgbClr val="9E9E9E"/>
            </a:solidFill>
            <a:prstDash val="solid"/>
            <a:round/>
            <a:headEnd type="none" w="sm" len="sm"/>
            <a:tailEnd type="triangle" w="med" len="med"/>
          </a:ln>
        </p:spPr>
      </p:cxnSp>
      <p:sp>
        <p:nvSpPr>
          <p:cNvPr id="856" name="Google Shape;856;p39"/>
          <p:cNvSpPr txBox="1">
            <a:spLocks noGrp="1"/>
          </p:cNvSpPr>
          <p:nvPr>
            <p:ph type="title" idx="5"/>
          </p:nvPr>
        </p:nvSpPr>
        <p:spPr>
          <a:xfrm>
            <a:off x="-194628" y="2449375"/>
            <a:ext cx="18525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Multi-Model</a:t>
            </a:r>
            <a:endParaRPr>
              <a:latin typeface="Arial"/>
              <a:ea typeface="Arial"/>
              <a:cs typeface="Arial"/>
              <a:sym typeface="Arial"/>
            </a:endParaRPr>
          </a:p>
        </p:txBody>
      </p:sp>
      <p:cxnSp>
        <p:nvCxnSpPr>
          <p:cNvPr id="857" name="Google Shape;857;p39"/>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sp>
        <p:nvSpPr>
          <p:cNvPr id="858" name="Google Shape;858;p3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sp>
        <p:nvSpPr>
          <p:cNvPr id="859" name="Google Shape;859;p39"/>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par>
                                <p:cTn id="8" presetID="10" presetClass="entr" presetSubtype="0" fill="hold" nodeType="withEffect">
                                  <p:stCondLst>
                                    <p:cond delay="0"/>
                                  </p:stCondLst>
                                  <p:childTnLst>
                                    <p:set>
                                      <p:cBhvr>
                                        <p:cTn id="9" dur="1" fill="hold">
                                          <p:stCondLst>
                                            <p:cond delay="0"/>
                                          </p:stCondLst>
                                        </p:cTn>
                                        <p:tgtEl>
                                          <p:spTgt spid="834"/>
                                        </p:tgtEl>
                                        <p:attrNameLst>
                                          <p:attrName>style.visibility</p:attrName>
                                        </p:attrNameLst>
                                      </p:cBhvr>
                                      <p:to>
                                        <p:strVal val="visible"/>
                                      </p:to>
                                    </p:set>
                                    <p:animEffect transition="in" filter="fade">
                                      <p:cBhvr>
                                        <p:cTn id="10" dur="500"/>
                                        <p:tgtEl>
                                          <p:spTgt spid="834"/>
                                        </p:tgtEl>
                                      </p:cBhvr>
                                    </p:animEffect>
                                  </p:childTnLst>
                                </p:cTn>
                              </p:par>
                              <p:par>
                                <p:cTn id="11" presetID="10" presetClass="entr" presetSubtype="0" fill="hold" nodeType="withEffect">
                                  <p:stCondLst>
                                    <p:cond delay="0"/>
                                  </p:stCondLst>
                                  <p:childTnLst>
                                    <p:set>
                                      <p:cBhvr>
                                        <p:cTn id="12" dur="1" fill="hold">
                                          <p:stCondLst>
                                            <p:cond delay="0"/>
                                          </p:stCondLst>
                                        </p:cTn>
                                        <p:tgtEl>
                                          <p:spTgt spid="835"/>
                                        </p:tgtEl>
                                        <p:attrNameLst>
                                          <p:attrName>style.visibility</p:attrName>
                                        </p:attrNameLst>
                                      </p:cBhvr>
                                      <p:to>
                                        <p:strVal val="visible"/>
                                      </p:to>
                                    </p:set>
                                    <p:animEffect transition="in" filter="fade">
                                      <p:cBhvr>
                                        <p:cTn id="13" dur="500"/>
                                        <p:tgtEl>
                                          <p:spTgt spid="835"/>
                                        </p:tgtEl>
                                      </p:cBhvr>
                                    </p:animEffect>
                                  </p:childTnLst>
                                </p:cTn>
                              </p:par>
                              <p:par>
                                <p:cTn id="14" presetID="10" presetClass="entr" presetSubtype="0" fill="hold" nodeType="withEffect">
                                  <p:stCondLst>
                                    <p:cond delay="0"/>
                                  </p:stCondLst>
                                  <p:childTnLst>
                                    <p:set>
                                      <p:cBhvr>
                                        <p:cTn id="15" dur="1" fill="hold">
                                          <p:stCondLst>
                                            <p:cond delay="0"/>
                                          </p:stCondLst>
                                        </p:cTn>
                                        <p:tgtEl>
                                          <p:spTgt spid="837"/>
                                        </p:tgtEl>
                                        <p:attrNameLst>
                                          <p:attrName>style.visibility</p:attrName>
                                        </p:attrNameLst>
                                      </p:cBhvr>
                                      <p:to>
                                        <p:strVal val="visible"/>
                                      </p:to>
                                    </p:set>
                                    <p:animEffect transition="in" filter="fade">
                                      <p:cBhvr>
                                        <p:cTn id="16" dur="500"/>
                                        <p:tgtEl>
                                          <p:spTgt spid="837"/>
                                        </p:tgtEl>
                                      </p:cBhvr>
                                    </p:animEffect>
                                  </p:childTnLst>
                                </p:cTn>
                              </p:par>
                              <p:par>
                                <p:cTn id="17" presetID="10" presetClass="entr" presetSubtype="0" fill="hold" nodeType="withEffect">
                                  <p:stCondLst>
                                    <p:cond delay="0"/>
                                  </p:stCondLst>
                                  <p:childTnLst>
                                    <p:set>
                                      <p:cBhvr>
                                        <p:cTn id="18" dur="1" fill="hold">
                                          <p:stCondLst>
                                            <p:cond delay="0"/>
                                          </p:stCondLst>
                                        </p:cTn>
                                        <p:tgtEl>
                                          <p:spTgt spid="846"/>
                                        </p:tgtEl>
                                        <p:attrNameLst>
                                          <p:attrName>style.visibility</p:attrName>
                                        </p:attrNameLst>
                                      </p:cBhvr>
                                      <p:to>
                                        <p:strVal val="visible"/>
                                      </p:to>
                                    </p:set>
                                    <p:animEffect transition="in" filter="fade">
                                      <p:cBhvr>
                                        <p:cTn id="19" dur="500"/>
                                        <p:tgtEl>
                                          <p:spTgt spid="846"/>
                                        </p:tgtEl>
                                      </p:cBhvr>
                                    </p:animEffect>
                                  </p:childTnLst>
                                </p:cTn>
                              </p:par>
                              <p:par>
                                <p:cTn id="20" presetID="10" presetClass="entr" presetSubtype="0" fill="hold" nodeType="withEffect">
                                  <p:stCondLst>
                                    <p:cond delay="0"/>
                                  </p:stCondLst>
                                  <p:childTnLst>
                                    <p:set>
                                      <p:cBhvr>
                                        <p:cTn id="21" dur="1" fill="hold">
                                          <p:stCondLst>
                                            <p:cond delay="0"/>
                                          </p:stCondLst>
                                        </p:cTn>
                                        <p:tgtEl>
                                          <p:spTgt spid="854"/>
                                        </p:tgtEl>
                                        <p:attrNameLst>
                                          <p:attrName>style.visibility</p:attrName>
                                        </p:attrNameLst>
                                      </p:cBhvr>
                                      <p:to>
                                        <p:strVal val="visible"/>
                                      </p:to>
                                    </p:set>
                                    <p:animEffect transition="in" filter="fade">
                                      <p:cBhvr>
                                        <p:cTn id="22" dur="500"/>
                                        <p:tgtEl>
                                          <p:spTgt spid="854"/>
                                        </p:tgtEl>
                                      </p:cBhvr>
                                    </p:animEffect>
                                  </p:childTnLst>
                                </p:cTn>
                              </p:par>
                              <p:par>
                                <p:cTn id="23" presetID="10" presetClass="entr" presetSubtype="0" fill="hold" nodeType="withEffect">
                                  <p:stCondLst>
                                    <p:cond delay="0"/>
                                  </p:stCondLst>
                                  <p:childTnLst>
                                    <p:set>
                                      <p:cBhvr>
                                        <p:cTn id="24" dur="1" fill="hold">
                                          <p:stCondLst>
                                            <p:cond delay="0"/>
                                          </p:stCondLst>
                                        </p:cTn>
                                        <p:tgtEl>
                                          <p:spTgt spid="855"/>
                                        </p:tgtEl>
                                        <p:attrNameLst>
                                          <p:attrName>style.visibility</p:attrName>
                                        </p:attrNameLst>
                                      </p:cBhvr>
                                      <p:to>
                                        <p:strVal val="visible"/>
                                      </p:to>
                                    </p:set>
                                    <p:animEffect transition="in" filter="fade">
                                      <p:cBhvr>
                                        <p:cTn id="25" dur="5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3"/>
        <p:cNvGrpSpPr/>
        <p:nvPr/>
      </p:nvGrpSpPr>
      <p:grpSpPr>
        <a:xfrm>
          <a:off x="0" y="0"/>
          <a:ext cx="0" cy="0"/>
          <a:chOff x="0" y="0"/>
          <a:chExt cx="0" cy="0"/>
        </a:xfrm>
      </p:grpSpPr>
      <p:sp>
        <p:nvSpPr>
          <p:cNvPr id="864" name="Google Shape;864;p40"/>
          <p:cNvSpPr txBox="1">
            <a:spLocks noGrp="1"/>
          </p:cNvSpPr>
          <p:nvPr>
            <p:ph type="title" idx="5"/>
          </p:nvPr>
        </p:nvSpPr>
        <p:spPr>
          <a:xfrm>
            <a:off x="-194628" y="2449375"/>
            <a:ext cx="18525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Multi-Model</a:t>
            </a:r>
            <a:endParaRPr>
              <a:latin typeface="Arial"/>
              <a:ea typeface="Arial"/>
              <a:cs typeface="Arial"/>
              <a:sym typeface="Arial"/>
            </a:endParaRPr>
          </a:p>
        </p:txBody>
      </p:sp>
      <p:cxnSp>
        <p:nvCxnSpPr>
          <p:cNvPr id="865" name="Google Shape;865;p40"/>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pic>
        <p:nvPicPr>
          <p:cNvPr id="866" name="Google Shape;866;p40"/>
          <p:cNvPicPr preferRelativeResize="0"/>
          <p:nvPr/>
        </p:nvPicPr>
        <p:blipFill rotWithShape="1">
          <a:blip r:embed="rId4">
            <a:alphaModFix/>
          </a:blip>
          <a:srcRect r="49783"/>
          <a:stretch/>
        </p:blipFill>
        <p:spPr>
          <a:xfrm>
            <a:off x="1561648" y="960900"/>
            <a:ext cx="3606254" cy="3801879"/>
          </a:xfrm>
          <a:prstGeom prst="rect">
            <a:avLst/>
          </a:prstGeom>
          <a:noFill/>
          <a:ln>
            <a:noFill/>
          </a:ln>
        </p:spPr>
      </p:pic>
      <p:pic>
        <p:nvPicPr>
          <p:cNvPr id="867" name="Google Shape;867;p40"/>
          <p:cNvPicPr preferRelativeResize="0"/>
          <p:nvPr/>
        </p:nvPicPr>
        <p:blipFill rotWithShape="1">
          <a:blip r:embed="rId4">
            <a:alphaModFix/>
          </a:blip>
          <a:srcRect l="52730" r="-1"/>
          <a:stretch/>
        </p:blipFill>
        <p:spPr>
          <a:xfrm>
            <a:off x="5348288" y="960900"/>
            <a:ext cx="3394686" cy="3801879"/>
          </a:xfrm>
          <a:prstGeom prst="rect">
            <a:avLst/>
          </a:prstGeom>
          <a:noFill/>
          <a:ln>
            <a:noFill/>
          </a:ln>
        </p:spPr>
      </p:pic>
      <p:sp>
        <p:nvSpPr>
          <p:cNvPr id="868" name="Google Shape;868;p40"/>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sp>
        <p:nvSpPr>
          <p:cNvPr id="869" name="Google Shape;869;p40"/>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Training</a:t>
            </a:r>
            <a:endParaRPr sz="3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3"/>
        <p:cNvGrpSpPr/>
        <p:nvPr/>
      </p:nvGrpSpPr>
      <p:grpSpPr>
        <a:xfrm>
          <a:off x="0" y="0"/>
          <a:ext cx="0" cy="0"/>
          <a:chOff x="0" y="0"/>
          <a:chExt cx="0" cy="0"/>
        </a:xfrm>
      </p:grpSpPr>
      <p:sp>
        <p:nvSpPr>
          <p:cNvPr id="874" name="Google Shape;874;p41"/>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0.3</a:t>
            </a:r>
            <a:endParaRPr sz="1400" b="0" i="1" u="none" strike="noStrike" cap="none">
              <a:solidFill>
                <a:srgbClr val="000000"/>
              </a:solidFill>
              <a:latin typeface="Arial"/>
              <a:ea typeface="Arial"/>
              <a:cs typeface="Arial"/>
              <a:sym typeface="Arial"/>
            </a:endParaRPr>
          </a:p>
        </p:txBody>
      </p:sp>
      <p:sp>
        <p:nvSpPr>
          <p:cNvPr id="875" name="Google Shape;875;p41"/>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0.4</a:t>
            </a:r>
            <a:endParaRPr sz="1400" b="0" i="1" u="none" strike="noStrike" cap="none">
              <a:solidFill>
                <a:srgbClr val="000000"/>
              </a:solidFill>
              <a:latin typeface="Arial"/>
              <a:ea typeface="Arial"/>
              <a:cs typeface="Arial"/>
              <a:sym typeface="Arial"/>
            </a:endParaRPr>
          </a:p>
        </p:txBody>
      </p:sp>
      <p:sp>
        <p:nvSpPr>
          <p:cNvPr id="876" name="Google Shape;876;p41"/>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F2F2F2"/>
                </a:solidFill>
                <a:latin typeface="Arial"/>
                <a:ea typeface="Arial"/>
                <a:cs typeface="Arial"/>
                <a:sym typeface="Arial"/>
              </a:rPr>
              <a:t>EfficientNetB5 0.5</a:t>
            </a:r>
            <a:endParaRPr sz="1400" b="0" i="1" u="none" strike="noStrike" cap="none">
              <a:solidFill>
                <a:srgbClr val="000000"/>
              </a:solidFill>
              <a:latin typeface="Arial"/>
              <a:ea typeface="Arial"/>
              <a:cs typeface="Arial"/>
              <a:sym typeface="Arial"/>
            </a:endParaRPr>
          </a:p>
        </p:txBody>
      </p:sp>
      <p:sp>
        <p:nvSpPr>
          <p:cNvPr id="877" name="Google Shape;877;p41"/>
          <p:cNvSpPr txBox="1">
            <a:spLocks noGrp="1"/>
          </p:cNvSpPr>
          <p:nvPr>
            <p:ph type="title" idx="5"/>
          </p:nvPr>
        </p:nvSpPr>
        <p:spPr>
          <a:xfrm>
            <a:off x="3802350" y="745588"/>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Balance </a:t>
            </a:r>
            <a:endParaRPr>
              <a:latin typeface="Arial"/>
              <a:ea typeface="Arial"/>
              <a:cs typeface="Arial"/>
              <a:sym typeface="Arial"/>
            </a:endParaRPr>
          </a:p>
          <a:p>
            <a:pPr marL="0" lvl="0" indent="0" algn="ctr" rtl="0">
              <a:lnSpc>
                <a:spcPct val="100000"/>
              </a:lnSpc>
              <a:spcBef>
                <a:spcPts val="0"/>
              </a:spcBef>
              <a:spcAft>
                <a:spcPts val="0"/>
              </a:spcAft>
              <a:buSzPts val="1400"/>
              <a:buNone/>
            </a:pPr>
            <a:r>
              <a:rPr lang="en">
                <a:latin typeface="Arial"/>
                <a:ea typeface="Arial"/>
                <a:cs typeface="Arial"/>
                <a:sym typeface="Arial"/>
              </a:rPr>
              <a:t>data</a:t>
            </a:r>
            <a:endParaRPr>
              <a:latin typeface="Arial"/>
              <a:ea typeface="Arial"/>
              <a:cs typeface="Arial"/>
              <a:sym typeface="Arial"/>
            </a:endParaRPr>
          </a:p>
        </p:txBody>
      </p:sp>
      <p:cxnSp>
        <p:nvCxnSpPr>
          <p:cNvPr id="878" name="Google Shape;878;p41"/>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879" name="Google Shape;879;p41"/>
          <p:cNvPicPr preferRelativeResize="0"/>
          <p:nvPr/>
        </p:nvPicPr>
        <p:blipFill rotWithShape="1">
          <a:blip r:embed="rId4">
            <a:alphaModFix/>
          </a:blip>
          <a:srcRect/>
          <a:stretch/>
        </p:blipFill>
        <p:spPr>
          <a:xfrm>
            <a:off x="58725" y="56825"/>
            <a:ext cx="3827091" cy="2440901"/>
          </a:xfrm>
          <a:prstGeom prst="rect">
            <a:avLst/>
          </a:prstGeom>
          <a:noFill/>
          <a:ln>
            <a:noFill/>
          </a:ln>
        </p:spPr>
      </p:pic>
      <p:pic>
        <p:nvPicPr>
          <p:cNvPr id="880" name="Google Shape;880;p41"/>
          <p:cNvPicPr preferRelativeResize="0"/>
          <p:nvPr/>
        </p:nvPicPr>
        <p:blipFill rotWithShape="1">
          <a:blip r:embed="rId5">
            <a:alphaModFix/>
          </a:blip>
          <a:srcRect/>
          <a:stretch/>
        </p:blipFill>
        <p:spPr>
          <a:xfrm>
            <a:off x="5258175" y="56825"/>
            <a:ext cx="3811686" cy="2440900"/>
          </a:xfrm>
          <a:prstGeom prst="rect">
            <a:avLst/>
          </a:prstGeom>
          <a:noFill/>
          <a:ln>
            <a:noFill/>
          </a:ln>
        </p:spPr>
      </p:pic>
      <p:pic>
        <p:nvPicPr>
          <p:cNvPr id="881" name="Google Shape;881;p41"/>
          <p:cNvPicPr preferRelativeResize="0"/>
          <p:nvPr/>
        </p:nvPicPr>
        <p:blipFill rotWithShape="1">
          <a:blip r:embed="rId6">
            <a:alphaModFix/>
          </a:blip>
          <a:srcRect/>
          <a:stretch/>
        </p:blipFill>
        <p:spPr>
          <a:xfrm>
            <a:off x="2540750" y="2549900"/>
            <a:ext cx="3823861" cy="2440900"/>
          </a:xfrm>
          <a:prstGeom prst="rect">
            <a:avLst/>
          </a:prstGeom>
          <a:noFill/>
          <a:ln>
            <a:noFill/>
          </a:ln>
        </p:spPr>
      </p:pic>
      <p:sp>
        <p:nvSpPr>
          <p:cNvPr id="882" name="Google Shape;882;p41"/>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500"/>
                                        <p:tgtEl>
                                          <p:spTgt spid="879"/>
                                        </p:tgtEl>
                                      </p:cBhvr>
                                    </p:animEffect>
                                  </p:childTnLst>
                                </p:cTn>
                              </p:par>
                              <p:par>
                                <p:cTn id="8" presetID="10" presetClass="entr" presetSubtype="0" fill="hold" nodeType="withEffect">
                                  <p:stCondLst>
                                    <p:cond delay="0"/>
                                  </p:stCondLst>
                                  <p:childTnLst>
                                    <p:set>
                                      <p:cBhvr>
                                        <p:cTn id="9" dur="1" fill="hold">
                                          <p:stCondLst>
                                            <p:cond delay="0"/>
                                          </p:stCondLst>
                                        </p:cTn>
                                        <p:tgtEl>
                                          <p:spTgt spid="876"/>
                                        </p:tgtEl>
                                        <p:attrNameLst>
                                          <p:attrName>style.visibility</p:attrName>
                                        </p:attrNameLst>
                                      </p:cBhvr>
                                      <p:to>
                                        <p:strVal val="visible"/>
                                      </p:to>
                                    </p:set>
                                    <p:animEffect transition="in" filter="fade">
                                      <p:cBhvr>
                                        <p:cTn id="10" dur="500"/>
                                        <p:tgtEl>
                                          <p:spTgt spid="876"/>
                                        </p:tgtEl>
                                      </p:cBhvr>
                                    </p:animEffect>
                                  </p:childTnLst>
                                </p:cTn>
                              </p:par>
                              <p:par>
                                <p:cTn id="11" presetID="10" presetClass="entr" presetSubtype="0" fill="hold" nodeType="withEffect">
                                  <p:stCondLst>
                                    <p:cond delay="0"/>
                                  </p:stCondLst>
                                  <p:childTnLst>
                                    <p:set>
                                      <p:cBhvr>
                                        <p:cTn id="12" dur="1" fill="hold">
                                          <p:stCondLst>
                                            <p:cond delay="0"/>
                                          </p:stCondLst>
                                        </p:cTn>
                                        <p:tgtEl>
                                          <p:spTgt spid="880"/>
                                        </p:tgtEl>
                                        <p:attrNameLst>
                                          <p:attrName>style.visibility</p:attrName>
                                        </p:attrNameLst>
                                      </p:cBhvr>
                                      <p:to>
                                        <p:strVal val="visible"/>
                                      </p:to>
                                    </p:set>
                                    <p:animEffect transition="in" filter="fade">
                                      <p:cBhvr>
                                        <p:cTn id="13" dur="500"/>
                                        <p:tgtEl>
                                          <p:spTgt spid="880"/>
                                        </p:tgtEl>
                                      </p:cBhvr>
                                    </p:animEffect>
                                  </p:childTnLst>
                                </p:cTn>
                              </p:par>
                              <p:par>
                                <p:cTn id="14" presetID="10" presetClass="entr" presetSubtype="0" fill="hold" nodeType="withEffect">
                                  <p:stCondLst>
                                    <p:cond delay="0"/>
                                  </p:stCondLst>
                                  <p:childTnLst>
                                    <p:set>
                                      <p:cBhvr>
                                        <p:cTn id="15" dur="1" fill="hold">
                                          <p:stCondLst>
                                            <p:cond delay="0"/>
                                          </p:stCondLst>
                                        </p:cTn>
                                        <p:tgtEl>
                                          <p:spTgt spid="875"/>
                                        </p:tgtEl>
                                        <p:attrNameLst>
                                          <p:attrName>style.visibility</p:attrName>
                                        </p:attrNameLst>
                                      </p:cBhvr>
                                      <p:to>
                                        <p:strVal val="visible"/>
                                      </p:to>
                                    </p:set>
                                    <p:animEffect transition="in" filter="fade">
                                      <p:cBhvr>
                                        <p:cTn id="16" dur="500"/>
                                        <p:tgtEl>
                                          <p:spTgt spid="875"/>
                                        </p:tgtEl>
                                      </p:cBhvr>
                                    </p:animEffect>
                                  </p:childTnLst>
                                </p:cTn>
                              </p:par>
                              <p:par>
                                <p:cTn id="17" presetID="10" presetClass="entr" presetSubtype="0" fill="hold" nodeType="withEffect">
                                  <p:stCondLst>
                                    <p:cond delay="0"/>
                                  </p:stCondLst>
                                  <p:childTnLst>
                                    <p:set>
                                      <p:cBhvr>
                                        <p:cTn id="18" dur="1" fill="hold">
                                          <p:stCondLst>
                                            <p:cond delay="0"/>
                                          </p:stCondLst>
                                        </p:cTn>
                                        <p:tgtEl>
                                          <p:spTgt spid="874"/>
                                        </p:tgtEl>
                                        <p:attrNameLst>
                                          <p:attrName>style.visibility</p:attrName>
                                        </p:attrNameLst>
                                      </p:cBhvr>
                                      <p:to>
                                        <p:strVal val="visible"/>
                                      </p:to>
                                    </p:set>
                                    <p:animEffect transition="in" filter="fade">
                                      <p:cBhvr>
                                        <p:cTn id="19" dur="500"/>
                                        <p:tgtEl>
                                          <p:spTgt spid="874"/>
                                        </p:tgtEl>
                                      </p:cBhvr>
                                    </p:animEffect>
                                  </p:childTnLst>
                                </p:cTn>
                              </p:par>
                              <p:par>
                                <p:cTn id="20" presetID="10" presetClass="entr" presetSubtype="0" fill="hold" nodeType="withEffect">
                                  <p:stCondLst>
                                    <p:cond delay="0"/>
                                  </p:stCondLst>
                                  <p:childTnLst>
                                    <p:set>
                                      <p:cBhvr>
                                        <p:cTn id="21" dur="1" fill="hold">
                                          <p:stCondLst>
                                            <p:cond delay="0"/>
                                          </p:stCondLst>
                                        </p:cTn>
                                        <p:tgtEl>
                                          <p:spTgt spid="881"/>
                                        </p:tgtEl>
                                        <p:attrNameLst>
                                          <p:attrName>style.visibility</p:attrName>
                                        </p:attrNameLst>
                                      </p:cBhvr>
                                      <p:to>
                                        <p:strVal val="visible"/>
                                      </p:to>
                                    </p:set>
                                    <p:animEffect transition="in" filter="fade">
                                      <p:cBhvr>
                                        <p:cTn id="22" dur="5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graphicFrame>
        <p:nvGraphicFramePr>
          <p:cNvPr id="887" name="Google Shape;887;p42"/>
          <p:cNvGraphicFramePr/>
          <p:nvPr/>
        </p:nvGraphicFramePr>
        <p:xfrm>
          <a:off x="952500" y="1657413"/>
          <a:ext cx="3000000" cy="3000000"/>
        </p:xfrm>
        <a:graphic>
          <a:graphicData uri="http://schemas.openxmlformats.org/drawingml/2006/table">
            <a:tbl>
              <a:tblPr>
                <a:noFill/>
                <a:tableStyleId>{D64D8123-145F-491B-9DC2-29AE73FA479F}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Data</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Threshold</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Accuracy</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Kappa</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Balance</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0.5</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0.73</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0.65</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0.4</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sng" strike="noStrike" cap="none"/>
                        <a:t>0.78</a:t>
                      </a:r>
                      <a:endParaRPr sz="18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sng" strike="noStrike" cap="none"/>
                        <a:t>0.74</a:t>
                      </a:r>
                      <a:endParaRPr sz="1800" b="1" u="sng"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87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0.3</a:t>
                      </a:r>
                      <a:endParaRPr sz="1800"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0.64</a:t>
                      </a:r>
                      <a:endParaRPr sz="1800" b="1" u="none" strike="noStrike" cap="none"/>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0.59</a:t>
                      </a:r>
                      <a:endParaRPr sz="18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888" name="Google Shape;888;p42"/>
          <p:cNvSpPr txBox="1">
            <a:spLocks noGrp="1"/>
          </p:cNvSpPr>
          <p:nvPr>
            <p:ph type="title" idx="5"/>
          </p:nvPr>
        </p:nvSpPr>
        <p:spPr>
          <a:xfrm>
            <a:off x="902125" y="63250"/>
            <a:ext cx="7311600" cy="689100"/>
          </a:xfrm>
          <a:prstGeom prst="rect">
            <a:avLst/>
          </a:prstGeom>
          <a:noFill/>
          <a:ln>
            <a:noFill/>
          </a:ln>
          <a:effectLst>
            <a:outerShdw blurRad="57150" dist="47625" dir="5400000" algn="bl" rotWithShape="0">
              <a:srgbClr val="000000"/>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2400">
                <a:latin typeface="Arial"/>
                <a:ea typeface="Arial"/>
                <a:cs typeface="Arial"/>
                <a:sym typeface="Arial"/>
              </a:rPr>
              <a:t>Evaluate balance multi-model</a:t>
            </a:r>
            <a:endParaRPr sz="2400">
              <a:latin typeface="Arial"/>
              <a:ea typeface="Arial"/>
              <a:cs typeface="Arial"/>
              <a:sym typeface="Arial"/>
            </a:endParaRPr>
          </a:p>
        </p:txBody>
      </p:sp>
      <p:sp>
        <p:nvSpPr>
          <p:cNvPr id="889" name="Google Shape;889;p4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7"/>
                                        </p:tgtEl>
                                        <p:attrNameLst>
                                          <p:attrName>style.visibility</p:attrName>
                                        </p:attrNameLst>
                                      </p:cBhvr>
                                      <p:to>
                                        <p:strVal val="visible"/>
                                      </p:to>
                                    </p:set>
                                    <p:animEffect transition="in" filter="fade">
                                      <p:cBhvr>
                                        <p:cTn id="7" dur="500"/>
                                        <p:tgtEl>
                                          <p:spTgt spid="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3"/>
        <p:cNvGrpSpPr/>
        <p:nvPr/>
      </p:nvGrpSpPr>
      <p:grpSpPr>
        <a:xfrm>
          <a:off x="0" y="0"/>
          <a:ext cx="0" cy="0"/>
          <a:chOff x="0" y="0"/>
          <a:chExt cx="0" cy="0"/>
        </a:xfrm>
      </p:grpSpPr>
      <p:sp>
        <p:nvSpPr>
          <p:cNvPr id="894" name="Google Shape;894;p4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46</a:t>
            </a:fld>
            <a:endParaRPr/>
          </a:p>
        </p:txBody>
      </p:sp>
      <p:graphicFrame>
        <p:nvGraphicFramePr>
          <p:cNvPr id="895" name="Google Shape;895;p43"/>
          <p:cNvGraphicFramePr/>
          <p:nvPr/>
        </p:nvGraphicFramePr>
        <p:xfrm>
          <a:off x="126492" y="1108238"/>
          <a:ext cx="4270250" cy="3580645"/>
        </p:xfrm>
        <a:graphic>
          <a:graphicData uri="http://schemas.openxmlformats.org/drawingml/2006/table">
            <a:tbl>
              <a:tblPr firstRow="1" firstCol="1" bandRow="1">
                <a:noFill/>
                <a:tableStyleId>{B435CB98-91E2-471F-8FFA-D59582AFB408}</a:tableStyleId>
              </a:tblPr>
              <a:tblGrid>
                <a:gridCol w="2807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24850">
                  <a:extLst>
                    <a:ext uri="{9D8B030D-6E8A-4147-A177-3AD203B41FA5}">
                      <a16:colId xmlns:a16="http://schemas.microsoft.com/office/drawing/2014/main" val="20002"/>
                    </a:ext>
                  </a:extLst>
                </a:gridCol>
              </a:tblGrid>
              <a:tr h="152400">
                <a:tc>
                  <a:txBody>
                    <a:bodyPr/>
                    <a:lstStyle/>
                    <a:p>
                      <a:pPr marL="0" marR="0" lvl="0" indent="0" algn="ctr" rtl="0">
                        <a:lnSpc>
                          <a:spcPct val="107000"/>
                        </a:lnSpc>
                        <a:spcBef>
                          <a:spcPts val="0"/>
                        </a:spcBef>
                        <a:spcAft>
                          <a:spcPts val="0"/>
                        </a:spcAft>
                        <a:buNone/>
                      </a:pPr>
                      <a:r>
                        <a:rPr lang="en" sz="1200" u="none" strike="noStrike" cap="none"/>
                        <a:t>Model</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Accuracy</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Kappa</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152400">
                <a:tc>
                  <a:txBody>
                    <a:bodyPr/>
                    <a:lstStyle/>
                    <a:p>
                      <a:pPr marL="0" marR="0" lvl="0" indent="0" algn="l" rtl="0">
                        <a:lnSpc>
                          <a:spcPct val="107000"/>
                        </a:lnSpc>
                        <a:spcBef>
                          <a:spcPts val="0"/>
                        </a:spcBef>
                        <a:spcAft>
                          <a:spcPts val="0"/>
                        </a:spcAft>
                        <a:buNone/>
                      </a:pPr>
                      <a:r>
                        <a:rPr lang="en" sz="1200" u="none" strike="noStrike" cap="none"/>
                        <a:t>EfficientNetB4-ImbalanceData-Crop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0.8</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0.42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52400">
                <a:tc>
                  <a:txBody>
                    <a:bodyPr/>
                    <a:lstStyle/>
                    <a:p>
                      <a:pPr marL="0" marR="0" lvl="0" indent="0" algn="l" rtl="0">
                        <a:lnSpc>
                          <a:spcPct val="107000"/>
                        </a:lnSpc>
                        <a:spcBef>
                          <a:spcPts val="0"/>
                        </a:spcBef>
                        <a:spcAft>
                          <a:spcPts val="0"/>
                        </a:spcAft>
                        <a:buNone/>
                      </a:pPr>
                      <a:r>
                        <a:rPr lang="en" sz="1200" u="none" strike="noStrike" cap="none"/>
                        <a:t>EfficientNetB5-ImbalanceData-Crop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0.78</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0.45</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152400">
                <a:tc>
                  <a:txBody>
                    <a:bodyPr/>
                    <a:lstStyle/>
                    <a:p>
                      <a:pPr marL="0" marR="0" lvl="0" indent="0" algn="l" rtl="0">
                        <a:lnSpc>
                          <a:spcPct val="107000"/>
                        </a:lnSpc>
                        <a:spcBef>
                          <a:spcPts val="0"/>
                        </a:spcBef>
                        <a:spcAft>
                          <a:spcPts val="0"/>
                        </a:spcAft>
                        <a:buNone/>
                      </a:pPr>
                      <a:r>
                        <a:rPr lang="en" sz="1200" u="none" strike="noStrike" cap="none"/>
                        <a:t>MobileNetV2-ImbalanceData-Crop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0.8</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0.42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52400">
                <a:tc>
                  <a:txBody>
                    <a:bodyPr/>
                    <a:lstStyle/>
                    <a:p>
                      <a:pPr marL="0" marR="0" lvl="0" indent="0" algn="l" rtl="0">
                        <a:lnSpc>
                          <a:spcPct val="107000"/>
                        </a:lnSpc>
                        <a:spcBef>
                          <a:spcPts val="0"/>
                        </a:spcBef>
                        <a:spcAft>
                          <a:spcPts val="0"/>
                        </a:spcAft>
                        <a:buNone/>
                      </a:pPr>
                      <a:r>
                        <a:rPr lang="en" sz="1200" u="none" strike="noStrike" cap="none"/>
                        <a:t>EfficientNetB4-ImbalanceData-CLAHE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0.77</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0.42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52400">
                <a:tc>
                  <a:txBody>
                    <a:bodyPr/>
                    <a:lstStyle/>
                    <a:p>
                      <a:pPr marL="0" marR="0" lvl="0" indent="0" algn="l" rtl="0">
                        <a:lnSpc>
                          <a:spcPct val="107000"/>
                        </a:lnSpc>
                        <a:spcBef>
                          <a:spcPts val="0"/>
                        </a:spcBef>
                        <a:spcAft>
                          <a:spcPts val="0"/>
                        </a:spcAft>
                        <a:buNone/>
                      </a:pPr>
                      <a:r>
                        <a:rPr lang="en" sz="1200" u="none" strike="noStrike" cap="none"/>
                        <a:t>EfficientNetB5-ImbalanceData-CLAHE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0.29</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52400">
                <a:tc>
                  <a:txBody>
                    <a:bodyPr/>
                    <a:lstStyle/>
                    <a:p>
                      <a:pPr marL="0" marR="0" lvl="0" indent="0" algn="l" rtl="0">
                        <a:lnSpc>
                          <a:spcPct val="107000"/>
                        </a:lnSpc>
                        <a:spcBef>
                          <a:spcPts val="0"/>
                        </a:spcBef>
                        <a:spcAft>
                          <a:spcPts val="0"/>
                        </a:spcAft>
                        <a:buNone/>
                      </a:pPr>
                      <a:r>
                        <a:rPr lang="en" sz="1200" u="none" strike="noStrike" cap="none"/>
                        <a:t>MobileNetV2-ImbalanceData-CLAHE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0.79</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152400">
                <a:tc>
                  <a:txBody>
                    <a:bodyPr/>
                    <a:lstStyle/>
                    <a:p>
                      <a:pPr marL="0" marR="0" lvl="0" indent="0" algn="l" rtl="0">
                        <a:lnSpc>
                          <a:spcPct val="107000"/>
                        </a:lnSpc>
                        <a:spcBef>
                          <a:spcPts val="0"/>
                        </a:spcBef>
                        <a:spcAft>
                          <a:spcPts val="0"/>
                        </a:spcAft>
                        <a:buNone/>
                      </a:pPr>
                      <a:r>
                        <a:rPr lang="en" sz="1200" u="none" strike="noStrike" cap="none"/>
                        <a:t>EfficientNetB4-ImbalanceData-Btgraham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0.08</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152400">
                <a:tc>
                  <a:txBody>
                    <a:bodyPr/>
                    <a:lstStyle/>
                    <a:p>
                      <a:pPr marL="0" marR="0" lvl="0" indent="0" algn="l" rtl="0">
                        <a:lnSpc>
                          <a:spcPct val="107000"/>
                        </a:lnSpc>
                        <a:spcBef>
                          <a:spcPts val="0"/>
                        </a:spcBef>
                        <a:spcAft>
                          <a:spcPts val="0"/>
                        </a:spcAft>
                        <a:buNone/>
                      </a:pPr>
                      <a:r>
                        <a:rPr lang="en" sz="1200" u="none" strike="noStrike" cap="none"/>
                        <a:t>EfficientNetB5-ImbalanceData-Btgraham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0.77</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0.58</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152400">
                <a:tc>
                  <a:txBody>
                    <a:bodyPr/>
                    <a:lstStyle/>
                    <a:p>
                      <a:pPr marL="0" marR="0" lvl="0" indent="0" algn="l" rtl="0">
                        <a:lnSpc>
                          <a:spcPct val="107000"/>
                        </a:lnSpc>
                        <a:spcBef>
                          <a:spcPts val="0"/>
                        </a:spcBef>
                        <a:spcAft>
                          <a:spcPts val="0"/>
                        </a:spcAft>
                        <a:buNone/>
                      </a:pPr>
                      <a:r>
                        <a:rPr lang="en" sz="1200" u="none" strike="noStrike" cap="none"/>
                        <a:t>MobileNetV2-ImbalanceData-Btgraham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0.79</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0.59</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152400">
                <a:tc>
                  <a:txBody>
                    <a:bodyPr/>
                    <a:lstStyle/>
                    <a:p>
                      <a:pPr marL="0" marR="0" lvl="0" indent="0" algn="l" rtl="0">
                        <a:lnSpc>
                          <a:spcPct val="107000"/>
                        </a:lnSpc>
                        <a:spcBef>
                          <a:spcPts val="0"/>
                        </a:spcBef>
                        <a:spcAft>
                          <a:spcPts val="0"/>
                        </a:spcAft>
                        <a:buNone/>
                      </a:pPr>
                      <a:r>
                        <a:rPr lang="en" sz="1200" u="none" strike="noStrike" cap="none"/>
                        <a:t>EfficientNetB4-BalanceData-Crop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0.30</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0.25</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r h="152400">
                <a:tc>
                  <a:txBody>
                    <a:bodyPr/>
                    <a:lstStyle/>
                    <a:p>
                      <a:pPr marL="0" marR="0" lvl="0" indent="0" algn="l" rtl="0">
                        <a:lnSpc>
                          <a:spcPct val="107000"/>
                        </a:lnSpc>
                        <a:spcBef>
                          <a:spcPts val="0"/>
                        </a:spcBef>
                        <a:spcAft>
                          <a:spcPts val="0"/>
                        </a:spcAft>
                        <a:buNone/>
                      </a:pPr>
                      <a:r>
                        <a:rPr lang="en" sz="1200" u="none" strike="noStrike" cap="none"/>
                        <a:t>EfficientNetB5-BalanceData-Crop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0.29</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0.14</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1"/>
                  </a:ext>
                </a:extLst>
              </a:tr>
              <a:tr h="152400">
                <a:tc>
                  <a:txBody>
                    <a:bodyPr/>
                    <a:lstStyle/>
                    <a:p>
                      <a:pPr marL="0" marR="0" lvl="0" indent="0" algn="l" rtl="0">
                        <a:lnSpc>
                          <a:spcPct val="107000"/>
                        </a:lnSpc>
                        <a:spcBef>
                          <a:spcPts val="0"/>
                        </a:spcBef>
                        <a:spcAft>
                          <a:spcPts val="0"/>
                        </a:spcAft>
                        <a:buNone/>
                      </a:pPr>
                      <a:r>
                        <a:rPr lang="en" sz="1200" u="none" strike="noStrike" cap="none"/>
                        <a:t>MobileNetV2-BalanceData-Crop</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0.33</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0.28</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2"/>
                  </a:ext>
                </a:extLst>
              </a:tr>
              <a:tr h="152400">
                <a:tc>
                  <a:txBody>
                    <a:bodyPr/>
                    <a:lstStyle/>
                    <a:p>
                      <a:pPr marL="0" marR="0" lvl="0" indent="0" algn="l" rtl="0">
                        <a:lnSpc>
                          <a:spcPct val="107000"/>
                        </a:lnSpc>
                        <a:spcBef>
                          <a:spcPts val="0"/>
                        </a:spcBef>
                        <a:spcAft>
                          <a:spcPts val="0"/>
                        </a:spcAft>
                        <a:buNone/>
                      </a:pPr>
                      <a:r>
                        <a:rPr lang="en" sz="1200" u="none" strike="noStrike" cap="none"/>
                        <a:t>EfficientNetB4-BalanceData-CLAHE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3"/>
                  </a:ext>
                </a:extLst>
              </a:tr>
            </a:tbl>
          </a:graphicData>
        </a:graphic>
      </p:graphicFrame>
      <p:graphicFrame>
        <p:nvGraphicFramePr>
          <p:cNvPr id="896" name="Google Shape;896;p43"/>
          <p:cNvGraphicFramePr/>
          <p:nvPr/>
        </p:nvGraphicFramePr>
        <p:xfrm>
          <a:off x="4572000" y="1108238"/>
          <a:ext cx="4445500" cy="3580645"/>
        </p:xfrm>
        <a:graphic>
          <a:graphicData uri="http://schemas.openxmlformats.org/drawingml/2006/table">
            <a:tbl>
              <a:tblPr firstRow="1" firstCol="1" bandRow="1">
                <a:noFill/>
                <a:tableStyleId>{A2016FD1-1913-4945-8B31-CDED4DB9A7F1}</a:tableStyleId>
              </a:tblPr>
              <a:tblGrid>
                <a:gridCol w="2872750">
                  <a:extLst>
                    <a:ext uri="{9D8B030D-6E8A-4147-A177-3AD203B41FA5}">
                      <a16:colId xmlns:a16="http://schemas.microsoft.com/office/drawing/2014/main" val="20000"/>
                    </a:ext>
                  </a:extLst>
                </a:gridCol>
                <a:gridCol w="875125">
                  <a:extLst>
                    <a:ext uri="{9D8B030D-6E8A-4147-A177-3AD203B41FA5}">
                      <a16:colId xmlns:a16="http://schemas.microsoft.com/office/drawing/2014/main" val="20001"/>
                    </a:ext>
                  </a:extLst>
                </a:gridCol>
                <a:gridCol w="697625">
                  <a:extLst>
                    <a:ext uri="{9D8B030D-6E8A-4147-A177-3AD203B41FA5}">
                      <a16:colId xmlns:a16="http://schemas.microsoft.com/office/drawing/2014/main" val="20002"/>
                    </a:ext>
                  </a:extLst>
                </a:gridCol>
              </a:tblGrid>
              <a:tr h="152400">
                <a:tc>
                  <a:txBody>
                    <a:bodyPr/>
                    <a:lstStyle/>
                    <a:p>
                      <a:pPr marL="0" marR="0" lvl="0" indent="0" algn="ctr" rtl="0">
                        <a:lnSpc>
                          <a:spcPct val="107000"/>
                        </a:lnSpc>
                        <a:spcBef>
                          <a:spcPts val="0"/>
                        </a:spcBef>
                        <a:spcAft>
                          <a:spcPts val="0"/>
                        </a:spcAft>
                        <a:buNone/>
                      </a:pPr>
                      <a:r>
                        <a:rPr lang="en" sz="1200" u="none" strike="noStrike" cap="none"/>
                        <a:t>Model</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Accuracy</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Kappa</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152400">
                <a:tc>
                  <a:txBody>
                    <a:bodyPr/>
                    <a:lstStyle/>
                    <a:p>
                      <a:pPr marL="0" marR="0" lvl="0" indent="0" algn="l" rtl="0">
                        <a:lnSpc>
                          <a:spcPct val="107000"/>
                        </a:lnSpc>
                        <a:spcBef>
                          <a:spcPts val="0"/>
                        </a:spcBef>
                        <a:spcAft>
                          <a:spcPts val="0"/>
                        </a:spcAft>
                        <a:buNone/>
                      </a:pPr>
                      <a:r>
                        <a:rPr lang="en" sz="1200" u="none" strike="noStrike" cap="none"/>
                        <a:t>EfficientNetB5-BalanceData-CLAHE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0.31</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0.09</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52400">
                <a:tc>
                  <a:txBody>
                    <a:bodyPr/>
                    <a:lstStyle/>
                    <a:p>
                      <a:pPr marL="0" marR="0" lvl="0" indent="0" algn="l" rtl="0">
                        <a:lnSpc>
                          <a:spcPct val="107000"/>
                        </a:lnSpc>
                        <a:spcBef>
                          <a:spcPts val="0"/>
                        </a:spcBef>
                        <a:spcAft>
                          <a:spcPts val="0"/>
                        </a:spcAft>
                        <a:buNone/>
                      </a:pPr>
                      <a:r>
                        <a:rPr lang="en" sz="1200" u="none" strike="noStrike" cap="none"/>
                        <a:t>MobileNetV2-BalanceData-CLAHE</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0.28</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152400">
                <a:tc>
                  <a:txBody>
                    <a:bodyPr/>
                    <a:lstStyle/>
                    <a:p>
                      <a:pPr marL="0" marR="0" lvl="0" indent="0" algn="l" rtl="0">
                        <a:lnSpc>
                          <a:spcPct val="107000"/>
                        </a:lnSpc>
                        <a:spcBef>
                          <a:spcPts val="0"/>
                        </a:spcBef>
                        <a:spcAft>
                          <a:spcPts val="0"/>
                        </a:spcAft>
                        <a:buNone/>
                      </a:pPr>
                      <a:r>
                        <a:rPr lang="en" sz="1200" u="none" strike="noStrike" cap="none"/>
                        <a:t>EfficientNetB4-BalanceData-Btgraham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0.33</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52400">
                <a:tc>
                  <a:txBody>
                    <a:bodyPr/>
                    <a:lstStyle/>
                    <a:p>
                      <a:pPr marL="0" marR="0" lvl="0" indent="0" algn="l" rtl="0">
                        <a:lnSpc>
                          <a:spcPct val="107000"/>
                        </a:lnSpc>
                        <a:spcBef>
                          <a:spcPts val="0"/>
                        </a:spcBef>
                        <a:spcAft>
                          <a:spcPts val="0"/>
                        </a:spcAft>
                        <a:buNone/>
                      </a:pPr>
                      <a:r>
                        <a:rPr lang="en" sz="1200" u="none" strike="noStrike" cap="none"/>
                        <a:t>EfficientNetB5-BalanceData-Btgraham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0.52</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0.48</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52400">
                <a:tc>
                  <a:txBody>
                    <a:bodyPr/>
                    <a:lstStyle/>
                    <a:p>
                      <a:pPr marL="0" marR="0" lvl="0" indent="0" algn="l" rtl="0">
                        <a:lnSpc>
                          <a:spcPct val="107000"/>
                        </a:lnSpc>
                        <a:spcBef>
                          <a:spcPts val="0"/>
                        </a:spcBef>
                        <a:spcAft>
                          <a:spcPts val="0"/>
                        </a:spcAft>
                        <a:buNone/>
                      </a:pPr>
                      <a:r>
                        <a:rPr lang="en" sz="1200" u="none" strike="noStrike" cap="none"/>
                        <a:t>MobileNetV2-BalanceData-Btgraham</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0.37</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0.33</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52400">
                <a:tc>
                  <a:txBody>
                    <a:bodyPr/>
                    <a:lstStyle/>
                    <a:p>
                      <a:pPr marL="0" marR="0" lvl="0" indent="0" algn="l" rtl="0">
                        <a:lnSpc>
                          <a:spcPct val="107000"/>
                        </a:lnSpc>
                        <a:spcBef>
                          <a:spcPts val="0"/>
                        </a:spcBef>
                        <a:spcAft>
                          <a:spcPts val="0"/>
                        </a:spcAft>
                        <a:buNone/>
                      </a:pPr>
                      <a:r>
                        <a:rPr lang="en" sz="1200" u="none" strike="noStrike" cap="none"/>
                        <a:t>EfficientNetB5-MultiClass-v1</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0.51</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0.24</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152400">
                <a:tc>
                  <a:txBody>
                    <a:bodyPr/>
                    <a:lstStyle/>
                    <a:p>
                      <a:pPr marL="0" marR="0" lvl="0" indent="0" algn="l" rtl="0">
                        <a:lnSpc>
                          <a:spcPct val="107000"/>
                        </a:lnSpc>
                        <a:spcBef>
                          <a:spcPts val="0"/>
                        </a:spcBef>
                        <a:spcAft>
                          <a:spcPts val="0"/>
                        </a:spcAft>
                        <a:buNone/>
                      </a:pPr>
                      <a:r>
                        <a:rPr lang="en" sz="1200" u="none" strike="noStrike" cap="none"/>
                        <a:t>EfficientNetB5-MultiClass-v2</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0.54</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0.24</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EfficientNetB5-MultiModel-Imbalance0.5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0.81</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0.69</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EfficientNetB5-MultiModel-Imbalance0.4</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0.80</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0.70</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EfficientNetB5-MultiModel-Imbalance0.3</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0.79</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0.70</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EfficientNetB5-MultiModel-Balance0.5</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0.73</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0.65</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1"/>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EfficientNetB5-MultiModel-Balance0.4</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0.78</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b="1" u="none" strike="noStrike" cap="none">
                          <a:solidFill>
                            <a:srgbClr val="FF0000"/>
                          </a:solidFill>
                        </a:rPr>
                        <a:t>0.74</a:t>
                      </a:r>
                      <a:endParaRPr sz="1200" b="1" u="none" strike="noStrike" cap="none">
                        <a:solidFill>
                          <a:srgbClr val="FF0000"/>
                        </a:solidFill>
                        <a:latin typeface="Calibri"/>
                        <a:ea typeface="Calibri"/>
                        <a:cs typeface="Calibri"/>
                        <a:sym typeface="Calibri"/>
                      </a:endParaRPr>
                    </a:p>
                  </a:txBody>
                  <a:tcPr marL="68575" marR="68575" marT="0" marB="0"/>
                </a:tc>
                <a:extLst>
                  <a:ext uri="{0D108BD9-81ED-4DB2-BD59-A6C34878D82A}">
                    <a16:rowId xmlns:a16="http://schemas.microsoft.com/office/drawing/2014/main" val="10012"/>
                  </a:ext>
                </a:extLst>
              </a:tr>
              <a:tr h="152400">
                <a:tc>
                  <a:txBody>
                    <a:bodyPr/>
                    <a:lstStyle/>
                    <a:p>
                      <a:pPr marL="0" marR="0" lvl="0" indent="0" algn="l" rtl="0">
                        <a:lnSpc>
                          <a:spcPct val="107000"/>
                        </a:lnSpc>
                        <a:spcBef>
                          <a:spcPts val="0"/>
                        </a:spcBef>
                        <a:spcAft>
                          <a:spcPts val="0"/>
                        </a:spcAft>
                        <a:buNone/>
                      </a:pPr>
                      <a:r>
                        <a:rPr lang="en" sz="1200" u="none" strike="noStrike" cap="none"/>
                        <a:t>EfficientNetB5-MultiModel-Balance0.3</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0.64</a:t>
                      </a:r>
                      <a:endParaRPr sz="12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1200" u="none" strike="noStrike" cap="none"/>
                        <a:t>0.59</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13"/>
                  </a:ext>
                </a:extLst>
              </a:tr>
            </a:tbl>
          </a:graphicData>
        </a:graphic>
      </p:graphicFrame>
      <p:sp>
        <p:nvSpPr>
          <p:cNvPr id="897" name="Google Shape;897;p43"/>
          <p:cNvSpPr txBox="1"/>
          <p:nvPr/>
        </p:nvSpPr>
        <p:spPr>
          <a:xfrm>
            <a:off x="902125" y="63250"/>
            <a:ext cx="7311600" cy="689100"/>
          </a:xfrm>
          <a:prstGeom prst="rect">
            <a:avLst/>
          </a:prstGeom>
          <a:noFill/>
          <a:ln>
            <a:noFill/>
          </a:ln>
          <a:effectLst>
            <a:outerShdw blurRad="57150" dist="57150" dir="5400000" algn="bl" rotWithShape="0">
              <a:srgbClr val="000000"/>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400" b="1" i="0" u="none" strike="noStrike" cap="none">
                <a:solidFill>
                  <a:schemeClr val="accent4"/>
                </a:solidFill>
                <a:latin typeface="Arial"/>
                <a:ea typeface="Arial"/>
                <a:cs typeface="Arial"/>
                <a:sym typeface="Arial"/>
              </a:rPr>
              <a:t>Summary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500"/>
                                        <p:tgtEl>
                                          <p:spTgt spid="895"/>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1"/>
        <p:cNvGrpSpPr/>
        <p:nvPr/>
      </p:nvGrpSpPr>
      <p:grpSpPr>
        <a:xfrm>
          <a:off x="0" y="0"/>
          <a:ext cx="0" cy="0"/>
          <a:chOff x="0" y="0"/>
          <a:chExt cx="0" cy="0"/>
        </a:xfrm>
      </p:grpSpPr>
      <p:graphicFrame>
        <p:nvGraphicFramePr>
          <p:cNvPr id="902" name="Google Shape;902;p44"/>
          <p:cNvGraphicFramePr/>
          <p:nvPr/>
        </p:nvGraphicFramePr>
        <p:xfrm>
          <a:off x="952500" y="849675"/>
          <a:ext cx="7239025" cy="3779250"/>
        </p:xfrm>
        <a:graphic>
          <a:graphicData uri="http://schemas.openxmlformats.org/drawingml/2006/table">
            <a:tbl>
              <a:tblPr>
                <a:noFill/>
                <a:tableStyleId>{D64D8123-145F-491B-9DC2-29AE73FA479F}</a:tableStyleId>
              </a:tblPr>
              <a:tblGrid>
                <a:gridCol w="947575">
                  <a:extLst>
                    <a:ext uri="{9D8B030D-6E8A-4147-A177-3AD203B41FA5}">
                      <a16:colId xmlns:a16="http://schemas.microsoft.com/office/drawing/2014/main" val="20000"/>
                    </a:ext>
                  </a:extLst>
                </a:gridCol>
                <a:gridCol w="2024350">
                  <a:extLst>
                    <a:ext uri="{9D8B030D-6E8A-4147-A177-3AD203B41FA5}">
                      <a16:colId xmlns:a16="http://schemas.microsoft.com/office/drawing/2014/main" val="20001"/>
                    </a:ext>
                  </a:extLst>
                </a:gridCol>
                <a:gridCol w="2133550">
                  <a:extLst>
                    <a:ext uri="{9D8B030D-6E8A-4147-A177-3AD203B41FA5}">
                      <a16:colId xmlns:a16="http://schemas.microsoft.com/office/drawing/2014/main" val="20002"/>
                    </a:ext>
                  </a:extLst>
                </a:gridCol>
                <a:gridCol w="21335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212121"/>
                          </a:solidFill>
                        </a:rPr>
                        <a:t>Rank</a:t>
                      </a:r>
                      <a:endParaRPr sz="1400" b="1" u="none" strike="noStrike" cap="none">
                        <a:solidFill>
                          <a:srgbClr val="212121"/>
                        </a:solidFill>
                      </a:endParaRPr>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212121"/>
                          </a:solidFill>
                        </a:rPr>
                        <a:t>Team</a:t>
                      </a:r>
                      <a:endParaRPr sz="1400" b="1" u="none" strike="noStrike" cap="none">
                        <a:solidFill>
                          <a:srgbClr val="212121"/>
                        </a:solidFill>
                      </a:endParaRPr>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212121"/>
                          </a:solidFill>
                        </a:rPr>
                        <a:t>Private Score</a:t>
                      </a:r>
                      <a:endParaRPr sz="1400" b="1" u="none" strike="noStrike" cap="none">
                        <a:solidFill>
                          <a:srgbClr val="212121"/>
                        </a:solidFill>
                      </a:endParaRPr>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212121"/>
                          </a:solidFill>
                        </a:rPr>
                        <a:t>Public Score</a:t>
                      </a:r>
                      <a:endParaRPr sz="1400" b="1" u="none" strike="noStrike" cap="none">
                        <a:solidFill>
                          <a:srgbClr val="212121"/>
                        </a:solidFill>
                      </a:endParaRPr>
                    </a:p>
                  </a:txBody>
                  <a:tcPr marL="91425" marR="91425" marT="91425" marB="91425">
                    <a:solidFill>
                      <a:srgbClr val="D7DFE5"/>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1</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Min-Pooling</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0.84957</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latin typeface="Arial"/>
                          <a:ea typeface="Arial"/>
                          <a:cs typeface="Arial"/>
                          <a:sym typeface="Arial"/>
                        </a:rPr>
                        <a:t>0.86035</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2</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o_O</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0.84478</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0.85425</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3</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Reformed Gamblers</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0.83936</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0.85106</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4</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Julian de Wit &amp; Daniel Hammack</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0.83625</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0.85105</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5</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Jeffrey De Fauw</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0.82898</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0.84202</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latin typeface="Arial"/>
                          <a:ea typeface="Arial"/>
                          <a:cs typeface="Arial"/>
                          <a:sym typeface="Arial"/>
                        </a:rPr>
                        <a:t>…</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6"/>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25</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tk</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0.75025</a:t>
                      </a:r>
                      <a:endParaRPr sz="1400" b="1" u="none"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0.75610</a:t>
                      </a:r>
                      <a:endParaRPr sz="1400" b="1" u="none"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26</a:t>
                      </a:r>
                      <a:endParaRPr sz="1400" b="1" u="none" strike="noStrike" cap="none"/>
                    </a:p>
                  </a:txBody>
                  <a:tcPr marL="91425" marR="91425" marT="91425" marB="91425">
                    <a:solidFill>
                      <a:srgbClr val="D7DFE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sng" strike="noStrike" cap="none"/>
                        <a:t>Our model</a:t>
                      </a:r>
                      <a:endParaRPr sz="1400" b="1" u="sng"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sng" strike="noStrike" cap="none"/>
                        <a:t>0.74480</a:t>
                      </a:r>
                      <a:endParaRPr sz="1400" b="1" u="sng" strike="noStrike" cap="none"/>
                    </a:p>
                  </a:txBody>
                  <a:tcPr marL="91425" marR="91425" marT="91425" marB="91425">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i="0" u="sng" strike="noStrike" cap="none">
                          <a:solidFill>
                            <a:srgbClr val="000000"/>
                          </a:solidFill>
                          <a:latin typeface="Arial"/>
                          <a:ea typeface="Arial"/>
                          <a:cs typeface="Arial"/>
                          <a:sym typeface="Arial"/>
                        </a:rPr>
                        <a:t>0.75046</a:t>
                      </a:r>
                      <a:endParaRPr sz="1400" b="1" u="sng" strike="noStrike" cap="none">
                        <a:latin typeface="Arial"/>
                        <a:ea typeface="Arial"/>
                        <a:cs typeface="Arial"/>
                        <a:sym typeface="Arial"/>
                      </a:endParaRPr>
                    </a:p>
                  </a:txBody>
                  <a:tcPr marL="91425" marR="91425" marT="91425" marB="91425">
                    <a:solidFill>
                      <a:srgbClr val="FFFFFF"/>
                    </a:solidFill>
                  </a:tcPr>
                </a:tc>
                <a:extLst>
                  <a:ext uri="{0D108BD9-81ED-4DB2-BD59-A6C34878D82A}">
                    <a16:rowId xmlns:a16="http://schemas.microsoft.com/office/drawing/2014/main" val="10008"/>
                  </a:ext>
                </a:extLst>
              </a:tr>
            </a:tbl>
          </a:graphicData>
        </a:graphic>
      </p:graphicFrame>
      <p:sp>
        <p:nvSpPr>
          <p:cNvPr id="903" name="Google Shape;903;p44"/>
          <p:cNvSpPr txBox="1"/>
          <p:nvPr/>
        </p:nvSpPr>
        <p:spPr>
          <a:xfrm>
            <a:off x="0" y="4726250"/>
            <a:ext cx="42051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sng" strike="noStrike" cap="none">
                <a:solidFill>
                  <a:schemeClr val="hlink"/>
                </a:solidFill>
                <a:latin typeface="Fira Sans Condensed Light"/>
                <a:ea typeface="Fira Sans Condensed Light"/>
                <a:cs typeface="Fira Sans Condensed Light"/>
                <a:sym typeface="Fira Sans Condensed Light"/>
                <a:hlinkClick r:id="rId4"/>
              </a:rPr>
              <a:t>https://www.kaggle.com/c/diabetic-retinopathy-detection/leaderboard</a:t>
            </a:r>
            <a:endParaRPr sz="1100" b="0" i="0" u="none" strike="noStrike" cap="none">
              <a:solidFill>
                <a:srgbClr val="000000"/>
              </a:solidFill>
              <a:latin typeface="Fira Sans Condensed Light"/>
              <a:ea typeface="Fira Sans Condensed Light"/>
              <a:cs typeface="Fira Sans Condensed Light"/>
              <a:sym typeface="Fira Sans Condensed Light"/>
            </a:endParaRPr>
          </a:p>
        </p:txBody>
      </p:sp>
      <p:sp>
        <p:nvSpPr>
          <p:cNvPr id="904" name="Google Shape;904;p44"/>
          <p:cNvSpPr txBox="1">
            <a:spLocks noGrp="1"/>
          </p:cNvSpPr>
          <p:nvPr>
            <p:ph type="title" idx="4294967295"/>
          </p:nvPr>
        </p:nvSpPr>
        <p:spPr>
          <a:xfrm>
            <a:off x="902125" y="63250"/>
            <a:ext cx="7311600" cy="6891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latin typeface="Arial"/>
                <a:ea typeface="Arial"/>
                <a:cs typeface="Arial"/>
                <a:sym typeface="Arial"/>
              </a:rPr>
              <a:t>Kaggle submitting</a:t>
            </a:r>
            <a:endParaRPr sz="2400">
              <a:latin typeface="Arial"/>
              <a:ea typeface="Arial"/>
              <a:cs typeface="Arial"/>
              <a:sym typeface="Arial"/>
            </a:endParaRPr>
          </a:p>
        </p:txBody>
      </p:sp>
      <p:sp>
        <p:nvSpPr>
          <p:cNvPr id="905" name="Google Shape;905;p44"/>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47</a:t>
            </a:fld>
            <a:endParaRPr/>
          </a:p>
        </p:txBody>
      </p:sp>
      <p:pic>
        <p:nvPicPr>
          <p:cNvPr id="906" name="Google Shape;906;p44" descr="Graphical user interface, text, application&#10;&#10;Description automatically generated"/>
          <p:cNvPicPr preferRelativeResize="0"/>
          <p:nvPr/>
        </p:nvPicPr>
        <p:blipFill rotWithShape="1">
          <a:blip r:embed="rId5">
            <a:alphaModFix/>
          </a:blip>
          <a:srcRect/>
          <a:stretch/>
        </p:blipFill>
        <p:spPr>
          <a:xfrm>
            <a:off x="144197" y="1456770"/>
            <a:ext cx="8855605" cy="2229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6"/>
                                        </p:tgtEl>
                                        <p:attrNameLst>
                                          <p:attrName>style.visibility</p:attrName>
                                        </p:attrNameLst>
                                      </p:cBhvr>
                                      <p:to>
                                        <p:strVal val="visible"/>
                                      </p:to>
                                    </p:set>
                                    <p:animEffect transition="in" filter="fade">
                                      <p:cBhvr>
                                        <p:cTn id="7" dur="500"/>
                                        <p:tgtEl>
                                          <p:spTgt spid="9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90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902"/>
                                        </p:tgtEl>
                                        <p:attrNameLst>
                                          <p:attrName>style.visibility</p:attrName>
                                        </p:attrNameLst>
                                      </p:cBhvr>
                                      <p:to>
                                        <p:strVal val="visible"/>
                                      </p:to>
                                    </p:set>
                                    <p:animEffect transition="in" filter="fade">
                                      <p:cBhvr>
                                        <p:cTn id="14" dur="5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0"/>
        <p:cNvGrpSpPr/>
        <p:nvPr/>
      </p:nvGrpSpPr>
      <p:grpSpPr>
        <a:xfrm>
          <a:off x="0" y="0"/>
          <a:ext cx="0" cy="0"/>
          <a:chOff x="0" y="0"/>
          <a:chExt cx="0" cy="0"/>
        </a:xfrm>
      </p:grpSpPr>
      <p:sp>
        <p:nvSpPr>
          <p:cNvPr id="911" name="Google Shape;911;p45"/>
          <p:cNvSpPr txBox="1">
            <a:spLocks noGrp="1"/>
          </p:cNvSpPr>
          <p:nvPr>
            <p:ph type="title"/>
          </p:nvPr>
        </p:nvSpPr>
        <p:spPr>
          <a:xfrm>
            <a:off x="720000" y="128825"/>
            <a:ext cx="7704000" cy="572700"/>
          </a:xfrm>
          <a:prstGeom prst="rect">
            <a:avLst/>
          </a:prstGeom>
          <a:noFill/>
          <a:ln>
            <a:noFill/>
          </a:ln>
          <a:effectLst>
            <a:outerShdw blurRad="57150" dist="47625"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Tổng kết</a:t>
            </a:r>
            <a:endParaRPr sz="3000">
              <a:latin typeface="Arial"/>
              <a:ea typeface="Arial"/>
              <a:cs typeface="Arial"/>
              <a:sym typeface="Arial"/>
            </a:endParaRPr>
          </a:p>
        </p:txBody>
      </p:sp>
      <p:sp>
        <p:nvSpPr>
          <p:cNvPr id="912" name="Google Shape;912;p45"/>
          <p:cNvSpPr txBox="1">
            <a:spLocks noGrp="1"/>
          </p:cNvSpPr>
          <p:nvPr>
            <p:ph type="body" idx="1"/>
          </p:nvPr>
        </p:nvSpPr>
        <p:spPr>
          <a:xfrm>
            <a:off x="799023" y="1082525"/>
            <a:ext cx="7704000" cy="2493836"/>
          </a:xfrm>
          <a:prstGeom prst="rect">
            <a:avLst/>
          </a:prstGeom>
          <a:solidFill>
            <a:schemeClr val="dk1">
              <a:alpha val="56078"/>
            </a:schemeClr>
          </a:solidFill>
          <a:ln>
            <a:noFill/>
          </a:ln>
        </p:spPr>
        <p:txBody>
          <a:bodyPr spcFirstLastPara="1" wrap="square" lIns="234000" tIns="234000" rIns="234000" bIns="91425" anchor="t" anchorCtr="0">
            <a:noAutofit/>
          </a:bodyPr>
          <a:lstStyle/>
          <a:p>
            <a:pPr marL="444500" lvl="0" indent="-285750" algn="l" rtl="0">
              <a:lnSpc>
                <a:spcPct val="100000"/>
              </a:lnSpc>
              <a:spcBef>
                <a:spcPts val="0"/>
              </a:spcBef>
              <a:spcAft>
                <a:spcPts val="0"/>
              </a:spcAft>
              <a:buClr>
                <a:schemeClr val="lt2"/>
              </a:buClr>
              <a:buSzPts val="1100"/>
              <a:buFont typeface="Arial"/>
              <a:buChar char="-"/>
            </a:pPr>
            <a:r>
              <a:rPr lang="en" sz="1800" b="1" i="1">
                <a:solidFill>
                  <a:schemeClr val="lt2"/>
                </a:solidFill>
                <a:latin typeface="Arial"/>
                <a:ea typeface="Arial"/>
                <a:cs typeface="Arial"/>
                <a:sym typeface="Arial"/>
              </a:rPr>
              <a:t>Xử lý ảnh: </a:t>
            </a:r>
            <a:r>
              <a:rPr lang="en" sz="1800">
                <a:solidFill>
                  <a:schemeClr val="lt2"/>
                </a:solidFill>
                <a:latin typeface="Arial"/>
                <a:ea typeface="Arial"/>
                <a:cs typeface="Arial"/>
                <a:sym typeface="Arial"/>
              </a:rPr>
              <a:t>Trong 2 cách xử lý ảnh là CLAHE và Btgraham thì Btgraham có cách xử lý cho kết quả tốt hơn.</a:t>
            </a:r>
            <a:endParaRPr/>
          </a:p>
          <a:p>
            <a:pPr marL="444500" lvl="0" indent="-285750" algn="l" rtl="0">
              <a:lnSpc>
                <a:spcPct val="100000"/>
              </a:lnSpc>
              <a:spcBef>
                <a:spcPts val="0"/>
              </a:spcBef>
              <a:spcAft>
                <a:spcPts val="0"/>
              </a:spcAft>
              <a:buClr>
                <a:schemeClr val="lt2"/>
              </a:buClr>
              <a:buSzPts val="1100"/>
              <a:buFont typeface="Arial"/>
              <a:buChar char="-"/>
            </a:pPr>
            <a:r>
              <a:rPr lang="en" sz="1800" b="1" i="1">
                <a:solidFill>
                  <a:schemeClr val="lt2"/>
                </a:solidFill>
                <a:latin typeface="Arial"/>
                <a:ea typeface="Arial"/>
                <a:cs typeface="Arial"/>
                <a:sym typeface="Arial"/>
              </a:rPr>
              <a:t>Model</a:t>
            </a:r>
            <a:r>
              <a:rPr lang="en" sz="1800">
                <a:solidFill>
                  <a:schemeClr val="lt2"/>
                </a:solidFill>
                <a:latin typeface="Arial"/>
                <a:ea typeface="Arial"/>
                <a:cs typeface="Arial"/>
                <a:sym typeface="Arial"/>
              </a:rPr>
              <a:t>: Trong 3 model được xử dụng xuyên suốt là MobileNetV2, EfficientNetB4 và EfficientNetB5 thì EfficientNetB5 cho ra mô hình có kết quả tốt hơn.</a:t>
            </a:r>
            <a:endParaRPr/>
          </a:p>
          <a:p>
            <a:pPr marL="444500" lvl="0" indent="-285750" algn="l" rtl="0">
              <a:lnSpc>
                <a:spcPct val="100000"/>
              </a:lnSpc>
              <a:spcBef>
                <a:spcPts val="0"/>
              </a:spcBef>
              <a:spcAft>
                <a:spcPts val="0"/>
              </a:spcAft>
              <a:buClr>
                <a:schemeClr val="lt2"/>
              </a:buClr>
              <a:buSzPts val="1100"/>
              <a:buFont typeface="Arial"/>
              <a:buChar char="-"/>
            </a:pPr>
            <a:r>
              <a:rPr lang="en" sz="1800">
                <a:solidFill>
                  <a:schemeClr val="lt2"/>
                </a:solidFill>
                <a:latin typeface="Arial"/>
                <a:ea typeface="Arial"/>
                <a:cs typeface="Arial"/>
                <a:sym typeface="Arial"/>
              </a:rPr>
              <a:t>Model tốt nhất hiện tại đã phần nào xử lý tốt trên bộ dữ liệu bị mất cân bằng, tuy nhiên vẫn còn nhiều trường hợp mô hình dự đoán sai.</a:t>
            </a:r>
            <a:endParaRPr sz="1800">
              <a:solidFill>
                <a:schemeClr val="lt2"/>
              </a:solidFill>
              <a:latin typeface="Arial"/>
              <a:ea typeface="Arial"/>
              <a:cs typeface="Arial"/>
              <a:sym typeface="Arial"/>
            </a:endParaRPr>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p>
          <a:p>
            <a:pPr marL="0" lvl="0" indent="0" algn="l" rtl="0">
              <a:lnSpc>
                <a:spcPct val="100000"/>
              </a:lnSpc>
              <a:spcBef>
                <a:spcPts val="0"/>
              </a:spcBef>
              <a:spcAft>
                <a:spcPts val="0"/>
              </a:spcAft>
              <a:buSzPts val="1100"/>
              <a:buNone/>
            </a:pPr>
            <a:endParaRPr sz="1800">
              <a:solidFill>
                <a:schemeClr val="lt2"/>
              </a:solidFill>
            </a:endParaRPr>
          </a:p>
          <a:p>
            <a:pPr marL="0" lvl="0" indent="0" algn="l" rtl="0">
              <a:lnSpc>
                <a:spcPct val="100000"/>
              </a:lnSpc>
              <a:spcBef>
                <a:spcPts val="1600"/>
              </a:spcBef>
              <a:spcAft>
                <a:spcPts val="1600"/>
              </a:spcAft>
              <a:buSzPts val="1100"/>
              <a:buNone/>
            </a:pPr>
            <a:endParaRPr sz="1800">
              <a:solidFill>
                <a:schemeClr val="lt2"/>
              </a:solidFill>
            </a:endParaRPr>
          </a:p>
        </p:txBody>
      </p:sp>
      <p:pic>
        <p:nvPicPr>
          <p:cNvPr id="913" name="Google Shape;913;p45" descr="A close-up of a human brain&#10;&#10;Description automatically generated with low confidence"/>
          <p:cNvPicPr preferRelativeResize="0"/>
          <p:nvPr/>
        </p:nvPicPr>
        <p:blipFill rotWithShape="1">
          <a:blip r:embed="rId4">
            <a:alphaModFix/>
          </a:blip>
          <a:srcRect/>
          <a:stretch/>
        </p:blipFill>
        <p:spPr>
          <a:xfrm>
            <a:off x="2192097" y="3573336"/>
            <a:ext cx="1556068" cy="1490725"/>
          </a:xfrm>
          <a:prstGeom prst="rect">
            <a:avLst/>
          </a:prstGeom>
          <a:noFill/>
          <a:ln>
            <a:noFill/>
          </a:ln>
        </p:spPr>
      </p:pic>
      <p:sp>
        <p:nvSpPr>
          <p:cNvPr id="914" name="Google Shape;914;p45"/>
          <p:cNvSpPr txBox="1"/>
          <p:nvPr/>
        </p:nvSpPr>
        <p:spPr>
          <a:xfrm>
            <a:off x="3748165" y="4034154"/>
            <a:ext cx="112485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2"/>
                </a:solidFill>
                <a:latin typeface="Arial"/>
                <a:ea typeface="Arial"/>
                <a:cs typeface="Arial"/>
                <a:sym typeface="Arial"/>
              </a:rPr>
              <a:t>True: No 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2"/>
                </a:solidFill>
                <a:latin typeface="Arial"/>
                <a:ea typeface="Arial"/>
                <a:cs typeface="Arial"/>
                <a:sym typeface="Arial"/>
              </a:rPr>
              <a:t>Predict: Mild</a:t>
            </a:r>
            <a:endParaRPr sz="1400" b="0" i="0" u="none" strike="noStrike" cap="none">
              <a:solidFill>
                <a:srgbClr val="000000"/>
              </a:solidFill>
              <a:latin typeface="Arial"/>
              <a:ea typeface="Arial"/>
              <a:cs typeface="Arial"/>
              <a:sym typeface="Arial"/>
            </a:endParaRPr>
          </a:p>
        </p:txBody>
      </p:sp>
      <p:pic>
        <p:nvPicPr>
          <p:cNvPr id="915" name="Google Shape;915;p45" descr="A close-up of a human brain&#10;&#10;Description automatically generated with low confidence"/>
          <p:cNvPicPr preferRelativeResize="0"/>
          <p:nvPr/>
        </p:nvPicPr>
        <p:blipFill rotWithShape="1">
          <a:blip r:embed="rId5">
            <a:alphaModFix/>
          </a:blip>
          <a:srcRect/>
          <a:stretch/>
        </p:blipFill>
        <p:spPr>
          <a:xfrm>
            <a:off x="5381427" y="3576361"/>
            <a:ext cx="1570476" cy="1490725"/>
          </a:xfrm>
          <a:prstGeom prst="rect">
            <a:avLst/>
          </a:prstGeom>
          <a:noFill/>
          <a:ln>
            <a:noFill/>
          </a:ln>
        </p:spPr>
      </p:pic>
      <p:sp>
        <p:nvSpPr>
          <p:cNvPr id="916" name="Google Shape;916;p45"/>
          <p:cNvSpPr txBox="1"/>
          <p:nvPr/>
        </p:nvSpPr>
        <p:spPr>
          <a:xfrm>
            <a:off x="6937495" y="4037179"/>
            <a:ext cx="112485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2"/>
                </a:solidFill>
                <a:latin typeface="Arial"/>
                <a:ea typeface="Arial"/>
                <a:cs typeface="Arial"/>
                <a:sym typeface="Arial"/>
              </a:rPr>
              <a:t>True: Mild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2"/>
                </a:solidFill>
                <a:latin typeface="Arial"/>
                <a:ea typeface="Arial"/>
                <a:cs typeface="Arial"/>
                <a:sym typeface="Arial"/>
              </a:rPr>
              <a:t>Predict: No DR</a:t>
            </a:r>
            <a:endParaRPr sz="1400" b="0" i="0" u="none" strike="noStrike" cap="none">
              <a:solidFill>
                <a:srgbClr val="000000"/>
              </a:solidFill>
              <a:latin typeface="Arial"/>
              <a:ea typeface="Arial"/>
              <a:cs typeface="Arial"/>
              <a:sym typeface="Arial"/>
            </a:endParaRPr>
          </a:p>
        </p:txBody>
      </p:sp>
      <p:sp>
        <p:nvSpPr>
          <p:cNvPr id="917" name="Google Shape;917;p4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2">
                                            <p:txEl>
                                              <p:pRg st="0" end="0"/>
                                            </p:txEl>
                                          </p:spTgt>
                                        </p:tgtEl>
                                        <p:attrNameLst>
                                          <p:attrName>style.visibility</p:attrName>
                                        </p:attrNameLst>
                                      </p:cBhvr>
                                      <p:to>
                                        <p:strVal val="visible"/>
                                      </p:to>
                                    </p:set>
                                    <p:animEffect transition="in" filter="fade">
                                      <p:cBhvr>
                                        <p:cTn id="7" dur="500"/>
                                        <p:tgtEl>
                                          <p:spTgt spid="9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2">
                                            <p:txEl>
                                              <p:pRg st="1" end="1"/>
                                            </p:txEl>
                                          </p:spTgt>
                                        </p:tgtEl>
                                        <p:attrNameLst>
                                          <p:attrName>style.visibility</p:attrName>
                                        </p:attrNameLst>
                                      </p:cBhvr>
                                      <p:to>
                                        <p:strVal val="visible"/>
                                      </p:to>
                                    </p:set>
                                    <p:animEffect transition="in" filter="fade">
                                      <p:cBhvr>
                                        <p:cTn id="12" dur="500"/>
                                        <p:tgtEl>
                                          <p:spTgt spid="9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2">
                                            <p:txEl>
                                              <p:pRg st="2" end="2"/>
                                            </p:txEl>
                                          </p:spTgt>
                                        </p:tgtEl>
                                        <p:attrNameLst>
                                          <p:attrName>style.visibility</p:attrName>
                                        </p:attrNameLst>
                                      </p:cBhvr>
                                      <p:to>
                                        <p:strVal val="visible"/>
                                      </p:to>
                                    </p:set>
                                    <p:animEffect transition="in" filter="fade">
                                      <p:cBhvr>
                                        <p:cTn id="17" dur="500"/>
                                        <p:tgtEl>
                                          <p:spTgt spid="9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4"/>
                                        </p:tgtEl>
                                        <p:attrNameLst>
                                          <p:attrName>style.visibility</p:attrName>
                                        </p:attrNameLst>
                                      </p:cBhvr>
                                      <p:to>
                                        <p:strVal val="visible"/>
                                      </p:to>
                                    </p:set>
                                    <p:animEffect transition="in" filter="fade">
                                      <p:cBhvr>
                                        <p:cTn id="22" dur="500"/>
                                        <p:tgtEl>
                                          <p:spTgt spid="914"/>
                                        </p:tgtEl>
                                      </p:cBhvr>
                                    </p:animEffect>
                                  </p:childTnLst>
                                </p:cTn>
                              </p:par>
                              <p:par>
                                <p:cTn id="23" presetID="10" presetClass="entr" presetSubtype="0" fill="hold" nodeType="withEffect">
                                  <p:stCondLst>
                                    <p:cond delay="0"/>
                                  </p:stCondLst>
                                  <p:childTnLst>
                                    <p:set>
                                      <p:cBhvr>
                                        <p:cTn id="24" dur="1" fill="hold">
                                          <p:stCondLst>
                                            <p:cond delay="0"/>
                                          </p:stCondLst>
                                        </p:cTn>
                                        <p:tgtEl>
                                          <p:spTgt spid="913"/>
                                        </p:tgtEl>
                                        <p:attrNameLst>
                                          <p:attrName>style.visibility</p:attrName>
                                        </p:attrNameLst>
                                      </p:cBhvr>
                                      <p:to>
                                        <p:strVal val="visible"/>
                                      </p:to>
                                    </p:set>
                                    <p:animEffect transition="in" filter="fade">
                                      <p:cBhvr>
                                        <p:cTn id="25" dur="500"/>
                                        <p:tgtEl>
                                          <p:spTgt spid="9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15"/>
                                        </p:tgtEl>
                                        <p:attrNameLst>
                                          <p:attrName>style.visibility</p:attrName>
                                        </p:attrNameLst>
                                      </p:cBhvr>
                                      <p:to>
                                        <p:strVal val="visible"/>
                                      </p:to>
                                    </p:set>
                                    <p:animEffect transition="in" filter="fade">
                                      <p:cBhvr>
                                        <p:cTn id="30" dur="500"/>
                                        <p:tgtEl>
                                          <p:spTgt spid="915"/>
                                        </p:tgtEl>
                                      </p:cBhvr>
                                    </p:animEffect>
                                  </p:childTnLst>
                                </p:cTn>
                              </p:par>
                              <p:par>
                                <p:cTn id="31" presetID="10" presetClass="entr" presetSubtype="0" fill="hold" nodeType="withEffect">
                                  <p:stCondLst>
                                    <p:cond delay="0"/>
                                  </p:stCondLst>
                                  <p:childTnLst>
                                    <p:set>
                                      <p:cBhvr>
                                        <p:cTn id="32" dur="1" fill="hold">
                                          <p:stCondLst>
                                            <p:cond delay="0"/>
                                          </p:stCondLst>
                                        </p:cTn>
                                        <p:tgtEl>
                                          <p:spTgt spid="916"/>
                                        </p:tgtEl>
                                        <p:attrNameLst>
                                          <p:attrName>style.visibility</p:attrName>
                                        </p:attrNameLst>
                                      </p:cBhvr>
                                      <p:to>
                                        <p:strVal val="visible"/>
                                      </p:to>
                                    </p:set>
                                    <p:animEffect transition="in" filter="fade">
                                      <p:cBhvr>
                                        <p:cTn id="33"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1"/>
        <p:cNvGrpSpPr/>
        <p:nvPr/>
      </p:nvGrpSpPr>
      <p:grpSpPr>
        <a:xfrm>
          <a:off x="0" y="0"/>
          <a:ext cx="0" cy="0"/>
          <a:chOff x="0" y="0"/>
          <a:chExt cx="0" cy="0"/>
        </a:xfrm>
      </p:grpSpPr>
      <p:sp>
        <p:nvSpPr>
          <p:cNvPr id="922" name="Google Shape;922;p46"/>
          <p:cNvSpPr txBox="1">
            <a:spLocks noGrp="1"/>
          </p:cNvSpPr>
          <p:nvPr>
            <p:ph type="title"/>
          </p:nvPr>
        </p:nvSpPr>
        <p:spPr>
          <a:xfrm>
            <a:off x="720000" y="436712"/>
            <a:ext cx="7704000" cy="1840475"/>
          </a:xfrm>
          <a:prstGeom prst="rect">
            <a:avLst/>
          </a:prstGeom>
          <a:noFill/>
          <a:ln>
            <a:noFill/>
          </a:ln>
          <a:effectLst>
            <a:outerShdw blurRad="57150" dist="952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8000"/>
              <a:t>THANK YOU</a:t>
            </a:r>
            <a:endParaRPr sz="8000"/>
          </a:p>
        </p:txBody>
      </p:sp>
      <p:pic>
        <p:nvPicPr>
          <p:cNvPr id="923" name="Google Shape;923;p46"/>
          <p:cNvPicPr preferRelativeResize="0"/>
          <p:nvPr/>
        </p:nvPicPr>
        <p:blipFill rotWithShape="1">
          <a:blip r:embed="rId4">
            <a:alphaModFix/>
          </a:blip>
          <a:srcRect/>
          <a:stretch/>
        </p:blipFill>
        <p:spPr>
          <a:xfrm>
            <a:off x="1038728" y="1970175"/>
            <a:ext cx="3189475" cy="1840476"/>
          </a:xfrm>
          <a:prstGeom prst="rect">
            <a:avLst/>
          </a:prstGeom>
          <a:noFill/>
          <a:ln>
            <a:noFill/>
          </a:ln>
        </p:spPr>
      </p:pic>
      <p:pic>
        <p:nvPicPr>
          <p:cNvPr id="924" name="Google Shape;924;p46"/>
          <p:cNvPicPr preferRelativeResize="0"/>
          <p:nvPr/>
        </p:nvPicPr>
        <p:blipFill rotWithShape="1">
          <a:blip r:embed="rId5">
            <a:alphaModFix/>
          </a:blip>
          <a:srcRect l="25301" r="25296"/>
          <a:stretch/>
        </p:blipFill>
        <p:spPr>
          <a:xfrm>
            <a:off x="5268950" y="1356950"/>
            <a:ext cx="2845450" cy="3240024"/>
          </a:xfrm>
          <a:prstGeom prst="rect">
            <a:avLst/>
          </a:prstGeom>
          <a:noFill/>
          <a:ln>
            <a:noFill/>
          </a:ln>
        </p:spPr>
      </p:pic>
      <p:sp>
        <p:nvSpPr>
          <p:cNvPr id="925" name="Google Shape;925;p4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pic>
        <p:nvPicPr>
          <p:cNvPr id="115" name="Google Shape;115;p5"/>
          <p:cNvPicPr preferRelativeResize="0"/>
          <p:nvPr/>
        </p:nvPicPr>
        <p:blipFill rotWithShape="1">
          <a:blip r:embed="rId4">
            <a:alphaModFix/>
          </a:blip>
          <a:srcRect/>
          <a:stretch/>
        </p:blipFill>
        <p:spPr>
          <a:xfrm>
            <a:off x="1319650" y="1296713"/>
            <a:ext cx="3969163" cy="2972575"/>
          </a:xfrm>
          <a:prstGeom prst="rect">
            <a:avLst/>
          </a:prstGeom>
          <a:noFill/>
          <a:ln>
            <a:noFill/>
          </a:ln>
        </p:spPr>
      </p:pic>
      <p:pic>
        <p:nvPicPr>
          <p:cNvPr id="116" name="Google Shape;116;p5"/>
          <p:cNvPicPr preferRelativeResize="0"/>
          <p:nvPr/>
        </p:nvPicPr>
        <p:blipFill rotWithShape="1">
          <a:blip r:embed="rId5">
            <a:alphaModFix/>
          </a:blip>
          <a:srcRect/>
          <a:stretch/>
        </p:blipFill>
        <p:spPr>
          <a:xfrm>
            <a:off x="5321774" y="1296725"/>
            <a:ext cx="3757402" cy="2972574"/>
          </a:xfrm>
          <a:prstGeom prst="rect">
            <a:avLst/>
          </a:prstGeom>
          <a:noFill/>
          <a:ln>
            <a:noFill/>
          </a:ln>
        </p:spPr>
      </p:pic>
      <p:sp>
        <p:nvSpPr>
          <p:cNvPr id="117" name="Google Shape;117;p5"/>
          <p:cNvSpPr txBox="1">
            <a:spLocks noGrp="1"/>
          </p:cNvSpPr>
          <p:nvPr>
            <p:ph type="title"/>
          </p:nvPr>
        </p:nvSpPr>
        <p:spPr>
          <a:xfrm>
            <a:off x="109601" y="1645850"/>
            <a:ext cx="14898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900">
                <a:latin typeface="Arial"/>
                <a:ea typeface="Arial"/>
                <a:cs typeface="Arial"/>
                <a:sym typeface="Arial"/>
              </a:rPr>
              <a:t>Dataset</a:t>
            </a:r>
            <a:endParaRPr sz="1900">
              <a:latin typeface="Arial"/>
              <a:ea typeface="Arial"/>
              <a:cs typeface="Arial"/>
              <a:sym typeface="Arial"/>
            </a:endParaRPr>
          </a:p>
        </p:txBody>
      </p:sp>
      <p:cxnSp>
        <p:nvCxnSpPr>
          <p:cNvPr id="118" name="Google Shape;118;p5"/>
          <p:cNvCxnSpPr/>
          <p:nvPr/>
        </p:nvCxnSpPr>
        <p:spPr>
          <a:xfrm>
            <a:off x="1150775" y="2467700"/>
            <a:ext cx="0" cy="630600"/>
          </a:xfrm>
          <a:prstGeom prst="straightConnector1">
            <a:avLst/>
          </a:prstGeom>
          <a:noFill/>
          <a:ln w="19050" cap="flat" cmpd="sng">
            <a:solidFill>
              <a:schemeClr val="lt2"/>
            </a:solidFill>
            <a:prstDash val="solid"/>
            <a:round/>
            <a:headEnd type="oval" w="med" len="med"/>
            <a:tailEnd type="oval" w="med" len="med"/>
          </a:ln>
        </p:spPr>
      </p:cxnSp>
      <p:pic>
        <p:nvPicPr>
          <p:cNvPr id="119" name="Google Shape;119;p5"/>
          <p:cNvPicPr preferRelativeResize="0"/>
          <p:nvPr/>
        </p:nvPicPr>
        <p:blipFill rotWithShape="1">
          <a:blip r:embed="rId6">
            <a:alphaModFix/>
          </a:blip>
          <a:srcRect/>
          <a:stretch/>
        </p:blipFill>
        <p:spPr>
          <a:xfrm>
            <a:off x="1546737" y="1273312"/>
            <a:ext cx="2090125" cy="1567572"/>
          </a:xfrm>
          <a:prstGeom prst="rect">
            <a:avLst/>
          </a:prstGeom>
          <a:noFill/>
          <a:ln>
            <a:noFill/>
          </a:ln>
        </p:spPr>
      </p:pic>
      <p:pic>
        <p:nvPicPr>
          <p:cNvPr id="120" name="Google Shape;120;p5"/>
          <p:cNvPicPr preferRelativeResize="0"/>
          <p:nvPr/>
        </p:nvPicPr>
        <p:blipFill rotWithShape="1">
          <a:blip r:embed="rId7">
            <a:alphaModFix/>
          </a:blip>
          <a:srcRect/>
          <a:stretch/>
        </p:blipFill>
        <p:spPr>
          <a:xfrm>
            <a:off x="3779978" y="1273325"/>
            <a:ext cx="2350172" cy="1567550"/>
          </a:xfrm>
          <a:prstGeom prst="rect">
            <a:avLst/>
          </a:prstGeom>
          <a:noFill/>
          <a:ln>
            <a:noFill/>
          </a:ln>
        </p:spPr>
      </p:pic>
      <p:pic>
        <p:nvPicPr>
          <p:cNvPr id="121" name="Google Shape;121;p5"/>
          <p:cNvPicPr preferRelativeResize="0"/>
          <p:nvPr/>
        </p:nvPicPr>
        <p:blipFill rotWithShape="1">
          <a:blip r:embed="rId8">
            <a:alphaModFix/>
          </a:blip>
          <a:srcRect/>
          <a:stretch/>
        </p:blipFill>
        <p:spPr>
          <a:xfrm>
            <a:off x="6273275" y="1273324"/>
            <a:ext cx="2350175" cy="1567552"/>
          </a:xfrm>
          <a:prstGeom prst="rect">
            <a:avLst/>
          </a:prstGeom>
          <a:noFill/>
          <a:ln>
            <a:noFill/>
          </a:ln>
        </p:spPr>
      </p:pic>
      <p:pic>
        <p:nvPicPr>
          <p:cNvPr id="122" name="Google Shape;122;p5"/>
          <p:cNvPicPr preferRelativeResize="0"/>
          <p:nvPr/>
        </p:nvPicPr>
        <p:blipFill rotWithShape="1">
          <a:blip r:embed="rId9">
            <a:alphaModFix/>
          </a:blip>
          <a:srcRect/>
          <a:stretch/>
        </p:blipFill>
        <p:spPr>
          <a:xfrm>
            <a:off x="2604020" y="3238950"/>
            <a:ext cx="2357079" cy="1567550"/>
          </a:xfrm>
          <a:prstGeom prst="rect">
            <a:avLst/>
          </a:prstGeom>
          <a:noFill/>
          <a:ln>
            <a:noFill/>
          </a:ln>
        </p:spPr>
      </p:pic>
      <p:pic>
        <p:nvPicPr>
          <p:cNvPr id="123" name="Google Shape;123;p5"/>
          <p:cNvPicPr preferRelativeResize="0"/>
          <p:nvPr/>
        </p:nvPicPr>
        <p:blipFill rotWithShape="1">
          <a:blip r:embed="rId10">
            <a:alphaModFix/>
          </a:blip>
          <a:srcRect/>
          <a:stretch/>
        </p:blipFill>
        <p:spPr>
          <a:xfrm>
            <a:off x="5183190" y="3234625"/>
            <a:ext cx="2350185" cy="1567550"/>
          </a:xfrm>
          <a:prstGeom prst="rect">
            <a:avLst/>
          </a:prstGeom>
          <a:noFill/>
          <a:ln>
            <a:noFill/>
          </a:ln>
        </p:spPr>
      </p:pic>
      <p:sp>
        <p:nvSpPr>
          <p:cNvPr id="124" name="Google Shape;124;p5"/>
          <p:cNvSpPr txBox="1"/>
          <p:nvPr/>
        </p:nvSpPr>
        <p:spPr>
          <a:xfrm>
            <a:off x="2067225" y="879575"/>
            <a:ext cx="1049100" cy="5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No DR</a:t>
            </a:r>
            <a:endParaRPr sz="1400" b="0" i="0" u="none" strike="noStrike" cap="none">
              <a:solidFill>
                <a:srgbClr val="000000"/>
              </a:solidFill>
              <a:latin typeface="Arial"/>
              <a:ea typeface="Arial"/>
              <a:cs typeface="Arial"/>
              <a:sym typeface="Arial"/>
            </a:endParaRPr>
          </a:p>
        </p:txBody>
      </p:sp>
      <p:sp>
        <p:nvSpPr>
          <p:cNvPr id="125" name="Google Shape;125;p5"/>
          <p:cNvSpPr txBox="1"/>
          <p:nvPr/>
        </p:nvSpPr>
        <p:spPr>
          <a:xfrm>
            <a:off x="5374738" y="2840875"/>
            <a:ext cx="1967100" cy="5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Proliferative DR</a:t>
            </a:r>
            <a:endParaRPr sz="1400" b="0" i="0" u="none" strike="noStrike" cap="none">
              <a:solidFill>
                <a:srgbClr val="000000"/>
              </a:solidFill>
              <a:latin typeface="Arial"/>
              <a:ea typeface="Arial"/>
              <a:cs typeface="Arial"/>
              <a:sym typeface="Arial"/>
            </a:endParaRPr>
          </a:p>
        </p:txBody>
      </p:sp>
      <p:sp>
        <p:nvSpPr>
          <p:cNvPr id="126" name="Google Shape;126;p5"/>
          <p:cNvSpPr txBox="1"/>
          <p:nvPr/>
        </p:nvSpPr>
        <p:spPr>
          <a:xfrm>
            <a:off x="3317400" y="2840875"/>
            <a:ext cx="1049100" cy="5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Severe</a:t>
            </a:r>
            <a:endParaRPr sz="1400" b="0" i="0" u="none" strike="noStrike" cap="none">
              <a:solidFill>
                <a:srgbClr val="000000"/>
              </a:solidFill>
              <a:latin typeface="Arial"/>
              <a:ea typeface="Arial"/>
              <a:cs typeface="Arial"/>
              <a:sym typeface="Arial"/>
            </a:endParaRPr>
          </a:p>
        </p:txBody>
      </p:sp>
      <p:sp>
        <p:nvSpPr>
          <p:cNvPr id="127" name="Google Shape;127;p5"/>
          <p:cNvSpPr txBox="1"/>
          <p:nvPr/>
        </p:nvSpPr>
        <p:spPr>
          <a:xfrm>
            <a:off x="6889052" y="879575"/>
            <a:ext cx="1223700" cy="5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Moderate</a:t>
            </a:r>
            <a:endParaRPr sz="1400" b="0" i="0" u="none" strike="noStrike" cap="none">
              <a:solidFill>
                <a:srgbClr val="000000"/>
              </a:solidFill>
              <a:latin typeface="Arial"/>
              <a:ea typeface="Arial"/>
              <a:cs typeface="Arial"/>
              <a:sym typeface="Arial"/>
            </a:endParaRPr>
          </a:p>
        </p:txBody>
      </p:sp>
      <p:sp>
        <p:nvSpPr>
          <p:cNvPr id="128" name="Google Shape;128;p5"/>
          <p:cNvSpPr txBox="1"/>
          <p:nvPr/>
        </p:nvSpPr>
        <p:spPr>
          <a:xfrm>
            <a:off x="4766475" y="879575"/>
            <a:ext cx="622800" cy="5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Mild</a:t>
            </a:r>
            <a:endParaRPr sz="1400" b="0" i="0" u="none" strike="noStrike" cap="none">
              <a:solidFill>
                <a:srgbClr val="000000"/>
              </a:solidFill>
              <a:latin typeface="Arial"/>
              <a:ea typeface="Arial"/>
              <a:cs typeface="Arial"/>
              <a:sym typeface="Arial"/>
            </a:endParaRPr>
          </a:p>
        </p:txBody>
      </p:sp>
      <p:pic>
        <p:nvPicPr>
          <p:cNvPr id="129" name="Google Shape;129;p5"/>
          <p:cNvPicPr preferRelativeResize="0"/>
          <p:nvPr/>
        </p:nvPicPr>
        <p:blipFill rotWithShape="1">
          <a:blip r:embed="rId11">
            <a:alphaModFix/>
          </a:blip>
          <a:srcRect/>
          <a:stretch/>
        </p:blipFill>
        <p:spPr>
          <a:xfrm>
            <a:off x="5201063" y="1333528"/>
            <a:ext cx="2514975" cy="1677486"/>
          </a:xfrm>
          <a:prstGeom prst="rect">
            <a:avLst/>
          </a:prstGeom>
          <a:noFill/>
          <a:ln>
            <a:noFill/>
          </a:ln>
        </p:spPr>
      </p:pic>
      <p:pic>
        <p:nvPicPr>
          <p:cNvPr id="130" name="Google Shape;130;p5"/>
          <p:cNvPicPr preferRelativeResize="0"/>
          <p:nvPr/>
        </p:nvPicPr>
        <p:blipFill rotWithShape="1">
          <a:blip r:embed="rId12">
            <a:alphaModFix/>
          </a:blip>
          <a:srcRect/>
          <a:stretch/>
        </p:blipFill>
        <p:spPr>
          <a:xfrm>
            <a:off x="2061850" y="1333562"/>
            <a:ext cx="2514975" cy="1677426"/>
          </a:xfrm>
          <a:prstGeom prst="rect">
            <a:avLst/>
          </a:prstGeom>
          <a:noFill/>
          <a:ln>
            <a:noFill/>
          </a:ln>
        </p:spPr>
      </p:pic>
      <p:pic>
        <p:nvPicPr>
          <p:cNvPr id="131" name="Google Shape;131;p5"/>
          <p:cNvPicPr preferRelativeResize="0"/>
          <p:nvPr/>
        </p:nvPicPr>
        <p:blipFill rotWithShape="1">
          <a:blip r:embed="rId13">
            <a:alphaModFix/>
          </a:blip>
          <a:srcRect/>
          <a:stretch/>
        </p:blipFill>
        <p:spPr>
          <a:xfrm>
            <a:off x="2061850" y="3070475"/>
            <a:ext cx="2514975" cy="1886250"/>
          </a:xfrm>
          <a:prstGeom prst="rect">
            <a:avLst/>
          </a:prstGeom>
          <a:noFill/>
          <a:ln>
            <a:noFill/>
          </a:ln>
        </p:spPr>
      </p:pic>
      <p:pic>
        <p:nvPicPr>
          <p:cNvPr id="132" name="Google Shape;132;p5"/>
          <p:cNvPicPr preferRelativeResize="0"/>
          <p:nvPr/>
        </p:nvPicPr>
        <p:blipFill rotWithShape="1">
          <a:blip r:embed="rId14">
            <a:alphaModFix/>
          </a:blip>
          <a:srcRect/>
          <a:stretch/>
        </p:blipFill>
        <p:spPr>
          <a:xfrm>
            <a:off x="5201050" y="3174862"/>
            <a:ext cx="2514990" cy="1677475"/>
          </a:xfrm>
          <a:prstGeom prst="rect">
            <a:avLst/>
          </a:prstGeom>
          <a:noFill/>
          <a:ln>
            <a:noFill/>
          </a:ln>
        </p:spPr>
      </p:pic>
      <p:sp>
        <p:nvSpPr>
          <p:cNvPr id="133" name="Google Shape;133;p5"/>
          <p:cNvSpPr txBox="1"/>
          <p:nvPr/>
        </p:nvSpPr>
        <p:spPr>
          <a:xfrm>
            <a:off x="2788038" y="951600"/>
            <a:ext cx="1062600" cy="45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Quá tối</a:t>
            </a:r>
            <a:endParaRPr sz="1400" b="0" i="0" u="none" strike="noStrike" cap="none">
              <a:solidFill>
                <a:srgbClr val="000000"/>
              </a:solidFill>
              <a:latin typeface="Arial"/>
              <a:ea typeface="Arial"/>
              <a:cs typeface="Arial"/>
              <a:sym typeface="Arial"/>
            </a:endParaRPr>
          </a:p>
        </p:txBody>
      </p:sp>
      <p:sp>
        <p:nvSpPr>
          <p:cNvPr id="134" name="Google Shape;134;p5"/>
          <p:cNvSpPr txBox="1"/>
          <p:nvPr/>
        </p:nvSpPr>
        <p:spPr>
          <a:xfrm>
            <a:off x="5862889" y="951600"/>
            <a:ext cx="1191300" cy="45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1800" b="0" i="0" u="none" strike="noStrike" cap="none">
                <a:solidFill>
                  <a:schemeClr val="lt2"/>
                </a:solidFill>
                <a:latin typeface="Arial"/>
                <a:ea typeface="Arial"/>
                <a:cs typeface="Arial"/>
                <a:sym typeface="Arial"/>
              </a:rPr>
              <a:t>Quá sáng</a:t>
            </a:r>
            <a:endParaRPr sz="1400" b="0" i="0" u="none" strike="noStrike" cap="none">
              <a:solidFill>
                <a:srgbClr val="000000"/>
              </a:solidFill>
              <a:latin typeface="Arial"/>
              <a:ea typeface="Arial"/>
              <a:cs typeface="Arial"/>
              <a:sym typeface="Arial"/>
            </a:endParaRPr>
          </a:p>
        </p:txBody>
      </p:sp>
      <p:sp>
        <p:nvSpPr>
          <p:cNvPr id="135" name="Google Shape;135;p5"/>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
        <p:nvSpPr>
          <p:cNvPr id="136" name="Google Shape;136;p5"/>
          <p:cNvSpPr txBox="1">
            <a:spLocks noGrp="1"/>
          </p:cNvSpPr>
          <p:nvPr>
            <p:ph type="title"/>
          </p:nvPr>
        </p:nvSpPr>
        <p:spPr>
          <a:xfrm>
            <a:off x="3317400" y="13475"/>
            <a:ext cx="2509200" cy="866100"/>
          </a:xfrm>
          <a:prstGeom prst="rect">
            <a:avLst/>
          </a:prstGeom>
          <a:noFill/>
          <a:ln>
            <a:noFill/>
          </a:ln>
          <a:effectLst>
            <a:outerShdw blurRad="71438" dist="57150" dir="5400000" algn="bl" rotWithShape="0">
              <a:srgbClr val="000000"/>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000">
                <a:latin typeface="Arial"/>
                <a:ea typeface="Arial"/>
                <a:cs typeface="Arial"/>
                <a:sym typeface="Arial"/>
              </a:rPr>
              <a:t>Mô tả đề tài</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5"/>
                                        </p:tgtEl>
                                      </p:cBhvr>
                                    </p:animEffect>
                                    <p:set>
                                      <p:cBhvr>
                                        <p:cTn id="15" dur="1" fill="hold">
                                          <p:stCondLst>
                                            <p:cond delay="500"/>
                                          </p:stCondLst>
                                        </p:cTn>
                                        <p:tgtEl>
                                          <p:spTgt spid="1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6"/>
                                        </p:tgtEl>
                                      </p:cBhvr>
                                    </p:animEffect>
                                    <p:set>
                                      <p:cBhvr>
                                        <p:cTn id="18" dur="1" fill="hold">
                                          <p:stCondLst>
                                            <p:cond delay="500"/>
                                          </p:stCondLst>
                                        </p:cTn>
                                        <p:tgtEl>
                                          <p:spTgt spid="11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500"/>
                                        <p:tgtEl>
                                          <p:spTgt spid="119"/>
                                        </p:tgtEl>
                                      </p:cBhvr>
                                    </p:animEffect>
                                  </p:childTnLst>
                                </p:cTn>
                              </p:par>
                              <p:par>
                                <p:cTn id="22" presetID="10" presetClass="entr" presetSubtype="0" fill="hold" nodeType="with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fade">
                                      <p:cBhvr>
                                        <p:cTn id="24" dur="500"/>
                                        <p:tgtEl>
                                          <p:spTgt spid="120"/>
                                        </p:tgtEl>
                                      </p:cBhvr>
                                    </p:animEffect>
                                  </p:childTnLst>
                                </p:cTn>
                              </p:par>
                              <p:par>
                                <p:cTn id="25" presetID="10"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10" presetClass="entr" presetSubtype="0" fill="hold" nodeType="with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fade">
                                      <p:cBhvr>
                                        <p:cTn id="30" dur="500"/>
                                        <p:tgtEl>
                                          <p:spTgt spid="122"/>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5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fade">
                                      <p:cBhvr>
                                        <p:cTn id="36" dur="500"/>
                                        <p:tgtEl>
                                          <p:spTgt spid="124"/>
                                        </p:tgtEl>
                                      </p:cBhvr>
                                    </p:animEffect>
                                  </p:childTnLst>
                                </p:cTn>
                              </p:par>
                              <p:par>
                                <p:cTn id="37" presetID="10"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500"/>
                                        <p:tgtEl>
                                          <p:spTgt spid="125"/>
                                        </p:tgtEl>
                                      </p:cBhvr>
                                    </p:animEffect>
                                  </p:childTnLst>
                                </p:cTn>
                              </p:par>
                              <p:par>
                                <p:cTn id="40" presetID="10" presetClass="entr" presetSubtype="0" fill="hold"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500"/>
                                        <p:tgtEl>
                                          <p:spTgt spid="126"/>
                                        </p:tgtEl>
                                      </p:cBhvr>
                                    </p:animEffect>
                                  </p:childTnLst>
                                </p:cTn>
                              </p:par>
                              <p:par>
                                <p:cTn id="43" presetID="10" presetClass="entr" presetSubtype="0" fill="hold" nodeType="with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500"/>
                                        <p:tgtEl>
                                          <p:spTgt spid="127"/>
                                        </p:tgtEl>
                                      </p:cBhvr>
                                    </p:animEffect>
                                  </p:childTnLst>
                                </p:cTn>
                              </p:par>
                              <p:par>
                                <p:cTn id="46" presetID="10" presetClass="entr" presetSubtype="0" fill="hold" nodeType="with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19"/>
                                        </p:tgtEl>
                                      </p:cBhvr>
                                    </p:animEffect>
                                    <p:set>
                                      <p:cBhvr>
                                        <p:cTn id="53" dur="1" fill="hold">
                                          <p:stCondLst>
                                            <p:cond delay="500"/>
                                          </p:stCondLst>
                                        </p:cTn>
                                        <p:tgtEl>
                                          <p:spTgt spid="11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0"/>
                                        </p:tgtEl>
                                      </p:cBhvr>
                                    </p:animEffect>
                                    <p:set>
                                      <p:cBhvr>
                                        <p:cTn id="56" dur="1" fill="hold">
                                          <p:stCondLst>
                                            <p:cond delay="500"/>
                                          </p:stCondLst>
                                        </p:cTn>
                                        <p:tgtEl>
                                          <p:spTgt spid="12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1"/>
                                        </p:tgtEl>
                                      </p:cBhvr>
                                    </p:animEffect>
                                    <p:set>
                                      <p:cBhvr>
                                        <p:cTn id="59" dur="1" fill="hold">
                                          <p:stCondLst>
                                            <p:cond delay="500"/>
                                          </p:stCondLst>
                                        </p:cTn>
                                        <p:tgtEl>
                                          <p:spTgt spid="12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22"/>
                                        </p:tgtEl>
                                      </p:cBhvr>
                                    </p:animEffect>
                                    <p:set>
                                      <p:cBhvr>
                                        <p:cTn id="62" dur="1" fill="hold">
                                          <p:stCondLst>
                                            <p:cond delay="500"/>
                                          </p:stCondLst>
                                        </p:cTn>
                                        <p:tgtEl>
                                          <p:spTgt spid="12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23"/>
                                        </p:tgtEl>
                                      </p:cBhvr>
                                    </p:animEffect>
                                    <p:set>
                                      <p:cBhvr>
                                        <p:cTn id="65" dur="1" fill="hold">
                                          <p:stCondLst>
                                            <p:cond delay="500"/>
                                          </p:stCondLst>
                                        </p:cTn>
                                        <p:tgtEl>
                                          <p:spTgt spid="123"/>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24"/>
                                        </p:tgtEl>
                                      </p:cBhvr>
                                    </p:animEffect>
                                    <p:set>
                                      <p:cBhvr>
                                        <p:cTn id="68" dur="1" fill="hold">
                                          <p:stCondLst>
                                            <p:cond delay="500"/>
                                          </p:stCondLst>
                                        </p:cTn>
                                        <p:tgtEl>
                                          <p:spTgt spid="12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25"/>
                                        </p:tgtEl>
                                      </p:cBhvr>
                                    </p:animEffect>
                                    <p:set>
                                      <p:cBhvr>
                                        <p:cTn id="71" dur="1" fill="hold">
                                          <p:stCondLst>
                                            <p:cond delay="500"/>
                                          </p:stCondLst>
                                        </p:cTn>
                                        <p:tgtEl>
                                          <p:spTgt spid="12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26"/>
                                        </p:tgtEl>
                                      </p:cBhvr>
                                    </p:animEffect>
                                    <p:set>
                                      <p:cBhvr>
                                        <p:cTn id="74" dur="1" fill="hold">
                                          <p:stCondLst>
                                            <p:cond delay="500"/>
                                          </p:stCondLst>
                                        </p:cTn>
                                        <p:tgtEl>
                                          <p:spTgt spid="12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27"/>
                                        </p:tgtEl>
                                      </p:cBhvr>
                                    </p:animEffect>
                                    <p:set>
                                      <p:cBhvr>
                                        <p:cTn id="77" dur="1" fill="hold">
                                          <p:stCondLst>
                                            <p:cond delay="500"/>
                                          </p:stCondLst>
                                        </p:cTn>
                                        <p:tgtEl>
                                          <p:spTgt spid="12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8"/>
                                        </p:tgtEl>
                                      </p:cBhvr>
                                    </p:animEffect>
                                    <p:set>
                                      <p:cBhvr>
                                        <p:cTn id="80" dur="1" fill="hold">
                                          <p:stCondLst>
                                            <p:cond delay="500"/>
                                          </p:stCondLst>
                                        </p:cTn>
                                        <p:tgtEl>
                                          <p:spTgt spid="128"/>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animEffect transition="in" filter="fade">
                                      <p:cBhvr>
                                        <p:cTn id="83" dur="500"/>
                                        <p:tgtEl>
                                          <p:spTgt spid="129"/>
                                        </p:tgtEl>
                                      </p:cBhvr>
                                    </p:animEffect>
                                  </p:childTnLst>
                                </p:cTn>
                              </p:par>
                              <p:par>
                                <p:cTn id="84" presetID="10" presetClass="entr" presetSubtype="0" fill="hold"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nodeType="withEffect">
                                  <p:stCondLst>
                                    <p:cond delay="0"/>
                                  </p:stCondLst>
                                  <p:childTnLst>
                                    <p:set>
                                      <p:cBhvr>
                                        <p:cTn id="88" dur="1" fill="hold">
                                          <p:stCondLst>
                                            <p:cond delay="0"/>
                                          </p:stCondLst>
                                        </p:cTn>
                                        <p:tgtEl>
                                          <p:spTgt spid="131"/>
                                        </p:tgtEl>
                                        <p:attrNameLst>
                                          <p:attrName>style.visibility</p:attrName>
                                        </p:attrNameLst>
                                      </p:cBhvr>
                                      <p:to>
                                        <p:strVal val="visible"/>
                                      </p:to>
                                    </p:set>
                                    <p:animEffect transition="in" filter="fade">
                                      <p:cBhvr>
                                        <p:cTn id="89" dur="500"/>
                                        <p:tgtEl>
                                          <p:spTgt spid="131"/>
                                        </p:tgtEl>
                                      </p:cBhvr>
                                    </p:animEffect>
                                  </p:childTnLst>
                                </p:cTn>
                              </p:par>
                              <p:par>
                                <p:cTn id="90" presetID="10" presetClass="entr" presetSubtype="0" fill="hold"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500"/>
                                        <p:tgtEl>
                                          <p:spTgt spid="132"/>
                                        </p:tgtEl>
                                      </p:cBhvr>
                                    </p:animEffect>
                                  </p:childTnLst>
                                </p:cTn>
                              </p:par>
                              <p:par>
                                <p:cTn id="93" presetID="10"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fade">
                                      <p:cBhvr>
                                        <p:cTn id="95" dur="500"/>
                                        <p:tgtEl>
                                          <p:spTgt spid="133"/>
                                        </p:tgtEl>
                                      </p:cBhvr>
                                    </p:animEffect>
                                  </p:childTnLst>
                                </p:cTn>
                              </p:par>
                              <p:par>
                                <p:cTn id="96" presetID="10" presetClass="entr" presetSubtype="0" fill="hold" nodeType="withEffect">
                                  <p:stCondLst>
                                    <p:cond delay="0"/>
                                  </p:stCondLst>
                                  <p:childTnLst>
                                    <p:set>
                                      <p:cBhvr>
                                        <p:cTn id="97" dur="1" fill="hold">
                                          <p:stCondLst>
                                            <p:cond delay="0"/>
                                          </p:stCondLst>
                                        </p:cTn>
                                        <p:tgtEl>
                                          <p:spTgt spid="134"/>
                                        </p:tgtEl>
                                        <p:attrNameLst>
                                          <p:attrName>style.visibility</p:attrName>
                                        </p:attrNameLst>
                                      </p:cBhvr>
                                      <p:to>
                                        <p:strVal val="visible"/>
                                      </p:to>
                                    </p:set>
                                    <p:animEffect transition="in" filter="fade">
                                      <p:cBhvr>
                                        <p:cTn id="9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p6"/>
          <p:cNvPicPr preferRelativeResize="0"/>
          <p:nvPr/>
        </p:nvPicPr>
        <p:blipFill rotWithShape="1">
          <a:blip r:embed="rId4">
            <a:alphaModFix/>
          </a:blip>
          <a:srcRect/>
          <a:stretch/>
        </p:blipFill>
        <p:spPr>
          <a:xfrm>
            <a:off x="5822449" y="1353662"/>
            <a:ext cx="2459526" cy="2463225"/>
          </a:xfrm>
          <a:prstGeom prst="rect">
            <a:avLst/>
          </a:prstGeom>
          <a:noFill/>
          <a:ln>
            <a:noFill/>
          </a:ln>
        </p:spPr>
      </p:pic>
      <p:pic>
        <p:nvPicPr>
          <p:cNvPr id="142" name="Google Shape;142;p6"/>
          <p:cNvPicPr preferRelativeResize="0"/>
          <p:nvPr/>
        </p:nvPicPr>
        <p:blipFill rotWithShape="1">
          <a:blip r:embed="rId5">
            <a:alphaModFix/>
          </a:blip>
          <a:srcRect/>
          <a:stretch/>
        </p:blipFill>
        <p:spPr>
          <a:xfrm>
            <a:off x="404525" y="1349650"/>
            <a:ext cx="3865000" cy="2463226"/>
          </a:xfrm>
          <a:prstGeom prst="rect">
            <a:avLst/>
          </a:prstGeom>
          <a:noFill/>
          <a:ln>
            <a:noFill/>
          </a:ln>
        </p:spPr>
      </p:pic>
      <p:sp>
        <p:nvSpPr>
          <p:cNvPr id="143" name="Google Shape;143;p6"/>
          <p:cNvSpPr txBox="1">
            <a:spLocks noGrp="1"/>
          </p:cNvSpPr>
          <p:nvPr>
            <p:ph type="title"/>
          </p:nvPr>
        </p:nvSpPr>
        <p:spPr>
          <a:xfrm>
            <a:off x="1629100" y="4298150"/>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Ảnh gốc</a:t>
            </a:r>
            <a:endParaRPr>
              <a:latin typeface="Arial"/>
              <a:ea typeface="Arial"/>
              <a:cs typeface="Arial"/>
              <a:sym typeface="Arial"/>
            </a:endParaRPr>
          </a:p>
        </p:txBody>
      </p:sp>
      <p:sp>
        <p:nvSpPr>
          <p:cNvPr id="144" name="Google Shape;144;p6"/>
          <p:cNvSpPr txBox="1">
            <a:spLocks noGrp="1"/>
          </p:cNvSpPr>
          <p:nvPr>
            <p:ph type="title"/>
          </p:nvPr>
        </p:nvSpPr>
        <p:spPr>
          <a:xfrm>
            <a:off x="6419013" y="4298150"/>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Ảnh crop </a:t>
            </a:r>
            <a:endParaRPr>
              <a:latin typeface="Arial"/>
              <a:ea typeface="Arial"/>
              <a:cs typeface="Arial"/>
              <a:sym typeface="Arial"/>
            </a:endParaRPr>
          </a:p>
        </p:txBody>
      </p:sp>
      <p:cxnSp>
        <p:nvCxnSpPr>
          <p:cNvPr id="145" name="Google Shape;145;p6"/>
          <p:cNvCxnSpPr/>
          <p:nvPr/>
        </p:nvCxnSpPr>
        <p:spPr>
          <a:xfrm>
            <a:off x="2398750" y="39787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46" name="Google Shape;146;p6"/>
          <p:cNvCxnSpPr/>
          <p:nvPr/>
        </p:nvCxnSpPr>
        <p:spPr>
          <a:xfrm>
            <a:off x="7188675" y="3978775"/>
            <a:ext cx="0" cy="408600"/>
          </a:xfrm>
          <a:prstGeom prst="straightConnector1">
            <a:avLst/>
          </a:prstGeom>
          <a:noFill/>
          <a:ln w="19050" cap="flat" cmpd="sng">
            <a:solidFill>
              <a:schemeClr val="lt2"/>
            </a:solidFill>
            <a:prstDash val="solid"/>
            <a:round/>
            <a:headEnd type="oval" w="med" len="med"/>
            <a:tailEnd type="oval" w="med" len="med"/>
          </a:ln>
        </p:spPr>
      </p:cxnSp>
      <p:sp>
        <p:nvSpPr>
          <p:cNvPr id="147" name="Google Shape;147;p6"/>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sp>
        <p:nvSpPr>
          <p:cNvPr id="148" name="Google Shape;148;p6"/>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1"/>
                                        </p:tgtEl>
                                        <p:attrNameLst>
                                          <p:attrName>style.visibility</p:attrName>
                                        </p:attrNameLst>
                                      </p:cBhvr>
                                      <p:to>
                                        <p:strVal val="visible"/>
                                      </p:to>
                                    </p:set>
                                    <p:animEffect transition="in" filter="fade">
                                      <p:cBhvr>
                                        <p:cTn id="18" dur="500"/>
                                        <p:tgtEl>
                                          <p:spTgt spid="141"/>
                                        </p:tgtEl>
                                      </p:cBhvr>
                                    </p:animEffect>
                                  </p:childTnLst>
                                </p:cTn>
                              </p:par>
                              <p:par>
                                <p:cTn id="19" presetID="10"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fade">
                                      <p:cBhvr>
                                        <p:cTn id="21" dur="500"/>
                                        <p:tgtEl>
                                          <p:spTgt spid="144"/>
                                        </p:tgtEl>
                                      </p:cBhvr>
                                    </p:animEffect>
                                  </p:childTnLst>
                                </p:cTn>
                              </p:par>
                              <p:par>
                                <p:cTn id="22" presetID="10" presetClass="entr" presetSubtype="0" fill="hold" nodeType="with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fade">
                                      <p:cBhvr>
                                        <p:cTn id="2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7"/>
          <p:cNvSpPr txBox="1">
            <a:spLocks noGrp="1"/>
          </p:cNvSpPr>
          <p:nvPr>
            <p:ph type="title"/>
          </p:nvPr>
        </p:nvSpPr>
        <p:spPr>
          <a:xfrm>
            <a:off x="980700" y="39699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Ảnh crop </a:t>
            </a:r>
            <a:endParaRPr>
              <a:latin typeface="Arial"/>
              <a:ea typeface="Arial"/>
              <a:cs typeface="Arial"/>
              <a:sym typeface="Arial"/>
            </a:endParaRPr>
          </a:p>
        </p:txBody>
      </p:sp>
      <p:sp>
        <p:nvSpPr>
          <p:cNvPr id="154" name="Google Shape;154;p7"/>
          <p:cNvSpPr txBox="1">
            <a:spLocks noGrp="1"/>
          </p:cNvSpPr>
          <p:nvPr>
            <p:ph type="title" idx="4"/>
          </p:nvPr>
        </p:nvSpPr>
        <p:spPr>
          <a:xfrm>
            <a:off x="6623150" y="39699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Contrast Limited AHE</a:t>
            </a:r>
            <a:endParaRPr>
              <a:latin typeface="Arial"/>
              <a:ea typeface="Arial"/>
              <a:cs typeface="Arial"/>
              <a:sym typeface="Arial"/>
            </a:endParaRPr>
          </a:p>
        </p:txBody>
      </p:sp>
      <p:sp>
        <p:nvSpPr>
          <p:cNvPr id="155" name="Google Shape;155;p7"/>
          <p:cNvSpPr txBox="1">
            <a:spLocks noGrp="1"/>
          </p:cNvSpPr>
          <p:nvPr>
            <p:ph type="title" idx="5"/>
          </p:nvPr>
        </p:nvSpPr>
        <p:spPr>
          <a:xfrm>
            <a:off x="3801912" y="39699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latin typeface="Arial"/>
                <a:ea typeface="Arial"/>
                <a:cs typeface="Arial"/>
                <a:sym typeface="Arial"/>
              </a:rPr>
              <a:t>btgraham-300</a:t>
            </a:r>
            <a:endParaRPr>
              <a:latin typeface="Arial"/>
              <a:ea typeface="Arial"/>
              <a:cs typeface="Arial"/>
              <a:sym typeface="Arial"/>
            </a:endParaRPr>
          </a:p>
        </p:txBody>
      </p:sp>
      <p:cxnSp>
        <p:nvCxnSpPr>
          <p:cNvPr id="156" name="Google Shape;156;p7"/>
          <p:cNvCxnSpPr>
            <a:endCxn id="153" idx="0"/>
          </p:cNvCxnSpPr>
          <p:nvPr/>
        </p:nvCxnSpPr>
        <p:spPr>
          <a:xfrm>
            <a:off x="1750350" y="35613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57" name="Google Shape;157;p7"/>
          <p:cNvCxnSpPr>
            <a:stCxn id="155" idx="0"/>
          </p:cNvCxnSpPr>
          <p:nvPr/>
        </p:nvCxnSpPr>
        <p:spPr>
          <a:xfrm rot="10800000">
            <a:off x="4571562" y="35613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58" name="Google Shape;158;p7"/>
          <p:cNvCxnSpPr>
            <a:stCxn id="154" idx="0"/>
          </p:cNvCxnSpPr>
          <p:nvPr/>
        </p:nvCxnSpPr>
        <p:spPr>
          <a:xfrm rot="10800000">
            <a:off x="7392800" y="3561375"/>
            <a:ext cx="0" cy="408600"/>
          </a:xfrm>
          <a:prstGeom prst="straightConnector1">
            <a:avLst/>
          </a:prstGeom>
          <a:noFill/>
          <a:ln w="19050" cap="flat" cmpd="sng">
            <a:solidFill>
              <a:schemeClr val="lt2"/>
            </a:solidFill>
            <a:prstDash val="solid"/>
            <a:round/>
            <a:headEnd type="oval" w="med" len="med"/>
            <a:tailEnd type="oval" w="med" len="med"/>
          </a:ln>
        </p:spPr>
      </p:cxnSp>
      <p:pic>
        <p:nvPicPr>
          <p:cNvPr id="159" name="Google Shape;159;p7"/>
          <p:cNvPicPr preferRelativeResize="0"/>
          <p:nvPr/>
        </p:nvPicPr>
        <p:blipFill rotWithShape="1">
          <a:blip r:embed="rId4">
            <a:alphaModFix/>
          </a:blip>
          <a:srcRect l="5579" t="5215" r="5150" b="4708"/>
          <a:stretch/>
        </p:blipFill>
        <p:spPr>
          <a:xfrm>
            <a:off x="3560725" y="1207225"/>
            <a:ext cx="2020774" cy="2049250"/>
          </a:xfrm>
          <a:prstGeom prst="rect">
            <a:avLst/>
          </a:prstGeom>
          <a:noFill/>
          <a:ln>
            <a:noFill/>
          </a:ln>
        </p:spPr>
      </p:pic>
      <p:pic>
        <p:nvPicPr>
          <p:cNvPr id="160" name="Google Shape;160;p7"/>
          <p:cNvPicPr preferRelativeResize="0"/>
          <p:nvPr/>
        </p:nvPicPr>
        <p:blipFill rotWithShape="1">
          <a:blip r:embed="rId5">
            <a:alphaModFix/>
          </a:blip>
          <a:srcRect/>
          <a:stretch/>
        </p:blipFill>
        <p:spPr>
          <a:xfrm>
            <a:off x="6366638" y="1207275"/>
            <a:ext cx="2052336" cy="2049250"/>
          </a:xfrm>
          <a:prstGeom prst="rect">
            <a:avLst/>
          </a:prstGeom>
          <a:noFill/>
          <a:ln>
            <a:noFill/>
          </a:ln>
        </p:spPr>
      </p:pic>
      <p:pic>
        <p:nvPicPr>
          <p:cNvPr id="161" name="Google Shape;161;p7"/>
          <p:cNvPicPr preferRelativeResize="0"/>
          <p:nvPr/>
        </p:nvPicPr>
        <p:blipFill rotWithShape="1">
          <a:blip r:embed="rId6">
            <a:alphaModFix/>
          </a:blip>
          <a:srcRect/>
          <a:stretch/>
        </p:blipFill>
        <p:spPr>
          <a:xfrm>
            <a:off x="731175" y="1207225"/>
            <a:ext cx="2046169" cy="2049251"/>
          </a:xfrm>
          <a:prstGeom prst="rect">
            <a:avLst/>
          </a:prstGeom>
          <a:noFill/>
          <a:ln>
            <a:noFill/>
          </a:ln>
        </p:spPr>
      </p:pic>
      <p:sp>
        <p:nvSpPr>
          <p:cNvPr id="162" name="Google Shape;162;p7"/>
          <p:cNvSpPr txBox="1"/>
          <p:nvPr/>
        </p:nvSpPr>
        <p:spPr>
          <a:xfrm>
            <a:off x="6366650" y="4712400"/>
            <a:ext cx="205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sng" strike="noStrike" cap="none">
                <a:solidFill>
                  <a:schemeClr val="hlink"/>
                </a:solidFill>
                <a:latin typeface="Arial"/>
                <a:ea typeface="Arial"/>
                <a:cs typeface="Arial"/>
                <a:sym typeface="Arial"/>
                <a:hlinkClick r:id="rId7"/>
              </a:rPr>
              <a:t>https://www.geeksforgeeks.org/clahe-histogram-eqalization-opencv/</a:t>
            </a:r>
            <a:r>
              <a:rPr lang="en"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
        <p:nvSpPr>
          <p:cNvPr id="163" name="Google Shape;163;p7"/>
          <p:cNvSpPr txBox="1"/>
          <p:nvPr/>
        </p:nvSpPr>
        <p:spPr>
          <a:xfrm>
            <a:off x="3560724" y="4659075"/>
            <a:ext cx="2382875"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sng" strike="noStrike" cap="none">
                <a:solidFill>
                  <a:schemeClr val="hlink"/>
                </a:solidFill>
                <a:latin typeface="Arial"/>
                <a:ea typeface="Arial"/>
                <a:cs typeface="Arial"/>
                <a:sym typeface="Arial"/>
                <a:hlinkClick r:id="rId8"/>
              </a:rPr>
              <a:t>https://storage.googleapis.com/kaggle-forum-message-attachments/88655/2795/competitionreport.pdf</a:t>
            </a:r>
            <a:endParaRPr sz="800" b="0" i="0" u="none" strike="noStrike" cap="none">
              <a:solidFill>
                <a:srgbClr val="F2F2F2"/>
              </a:solidFill>
              <a:latin typeface="Arial"/>
              <a:ea typeface="Arial"/>
              <a:cs typeface="Arial"/>
              <a:sym typeface="Arial"/>
            </a:endParaRPr>
          </a:p>
        </p:txBody>
      </p:sp>
      <p:sp>
        <p:nvSpPr>
          <p:cNvPr id="164" name="Google Shape;164;p7"/>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165" name="Google Shape;165;p7"/>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500"/>
                                        <p:tgtEl>
                                          <p:spTgt spid="163"/>
                                        </p:tgtEl>
                                      </p:cBhvr>
                                    </p:animEffect>
                                  </p:childTnLst>
                                </p:cTn>
                              </p:par>
                              <p:par>
                                <p:cTn id="19" presetID="10" presetClass="entr" presetSubtype="0" fill="hold" nodeType="with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fade">
                                      <p:cBhvr>
                                        <p:cTn id="21" dur="500"/>
                                        <p:tgtEl>
                                          <p:spTgt spid="155"/>
                                        </p:tgtEl>
                                      </p:cBhvr>
                                    </p:animEffect>
                                  </p:childTnLst>
                                </p:cTn>
                              </p:par>
                              <p:par>
                                <p:cTn id="22" presetID="10" presetClass="entr" presetSubtype="0" fill="hold"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500"/>
                                        <p:tgtEl>
                                          <p:spTgt spid="157"/>
                                        </p:tgtEl>
                                      </p:cBhvr>
                                    </p:animEffect>
                                  </p:childTnLst>
                                </p:cTn>
                              </p:par>
                              <p:par>
                                <p:cTn id="25" presetID="10" presetClass="entr" presetSubtype="0" fill="hold" nodeType="with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50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500"/>
                                        <p:tgtEl>
                                          <p:spTgt spid="158"/>
                                        </p:tgtEl>
                                      </p:cBhvr>
                                    </p:animEffect>
                                  </p:childTnLst>
                                </p:cTn>
                              </p:par>
                              <p:par>
                                <p:cTn id="39" presetID="10" presetClass="entr" presetSubtype="0" fill="hold" nodeType="with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8"/>
          <p:cNvSpPr txBox="1">
            <a:spLocks noGrp="1"/>
          </p:cNvSpPr>
          <p:nvPr>
            <p:ph type="title" idx="5"/>
          </p:nvPr>
        </p:nvSpPr>
        <p:spPr>
          <a:xfrm>
            <a:off x="73387" y="179827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btgraham-300</a:t>
            </a:r>
            <a:endParaRPr>
              <a:latin typeface="Arial"/>
              <a:ea typeface="Arial"/>
              <a:cs typeface="Arial"/>
              <a:sym typeface="Arial"/>
            </a:endParaRPr>
          </a:p>
        </p:txBody>
      </p:sp>
      <p:cxnSp>
        <p:nvCxnSpPr>
          <p:cNvPr id="171" name="Google Shape;171;p8"/>
          <p:cNvCxnSpPr/>
          <p:nvPr/>
        </p:nvCxnSpPr>
        <p:spPr>
          <a:xfrm rot="10800000">
            <a:off x="1778437" y="193852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72" name="Google Shape;172;p8"/>
          <p:cNvCxnSpPr>
            <a:stCxn id="173" idx="1"/>
            <a:endCxn id="174" idx="3"/>
          </p:cNvCxnSpPr>
          <p:nvPr/>
        </p:nvCxnSpPr>
        <p:spPr>
          <a:xfrm rot="10800000">
            <a:off x="7159866" y="3469795"/>
            <a:ext cx="421500" cy="600"/>
          </a:xfrm>
          <a:prstGeom prst="straightConnector1">
            <a:avLst/>
          </a:prstGeom>
          <a:noFill/>
          <a:ln w="19050" cap="flat" cmpd="sng">
            <a:solidFill>
              <a:srgbClr val="F2F2F2"/>
            </a:solidFill>
            <a:prstDash val="solid"/>
            <a:round/>
            <a:headEnd type="stealth" w="med" len="med"/>
            <a:tailEnd type="none" w="sm" len="sm"/>
          </a:ln>
        </p:spPr>
      </p:cxnSp>
      <p:cxnSp>
        <p:nvCxnSpPr>
          <p:cNvPr id="175" name="Google Shape;175;p8"/>
          <p:cNvCxnSpPr>
            <a:stCxn id="176" idx="3"/>
            <a:endCxn id="177" idx="1"/>
          </p:cNvCxnSpPr>
          <p:nvPr/>
        </p:nvCxnSpPr>
        <p:spPr>
          <a:xfrm>
            <a:off x="1500901" y="3469850"/>
            <a:ext cx="331500" cy="0"/>
          </a:xfrm>
          <a:prstGeom prst="straightConnector1">
            <a:avLst/>
          </a:prstGeom>
          <a:noFill/>
          <a:ln w="19050" cap="flat" cmpd="sng">
            <a:solidFill>
              <a:srgbClr val="F2F2F2"/>
            </a:solidFill>
            <a:prstDash val="solid"/>
            <a:round/>
            <a:headEnd type="none" w="sm" len="sm"/>
            <a:tailEnd type="triangle" w="med" len="med"/>
          </a:ln>
        </p:spPr>
      </p:cxnSp>
      <p:cxnSp>
        <p:nvCxnSpPr>
          <p:cNvPr id="178" name="Google Shape;178;p8"/>
          <p:cNvCxnSpPr>
            <a:stCxn id="177" idx="3"/>
            <a:endCxn id="179" idx="2"/>
          </p:cNvCxnSpPr>
          <p:nvPr/>
        </p:nvCxnSpPr>
        <p:spPr>
          <a:xfrm>
            <a:off x="3173502" y="3469847"/>
            <a:ext cx="266400" cy="0"/>
          </a:xfrm>
          <a:prstGeom prst="straightConnector1">
            <a:avLst/>
          </a:prstGeom>
          <a:noFill/>
          <a:ln w="19050" cap="flat" cmpd="sng">
            <a:solidFill>
              <a:srgbClr val="F2F2F2"/>
            </a:solidFill>
            <a:prstDash val="solid"/>
            <a:round/>
            <a:headEnd type="none" w="sm" len="sm"/>
            <a:tailEnd type="triangle" w="med" len="med"/>
          </a:ln>
        </p:spPr>
      </p:cxnSp>
      <p:pic>
        <p:nvPicPr>
          <p:cNvPr id="176" name="Google Shape;176;p8"/>
          <p:cNvPicPr preferRelativeResize="0"/>
          <p:nvPr/>
        </p:nvPicPr>
        <p:blipFill rotWithShape="1">
          <a:blip r:embed="rId4">
            <a:alphaModFix/>
          </a:blip>
          <a:srcRect/>
          <a:stretch/>
        </p:blipFill>
        <p:spPr>
          <a:xfrm>
            <a:off x="159800" y="2795975"/>
            <a:ext cx="1341101" cy="1347750"/>
          </a:xfrm>
          <a:prstGeom prst="rect">
            <a:avLst/>
          </a:prstGeom>
          <a:noFill/>
          <a:ln>
            <a:noFill/>
          </a:ln>
        </p:spPr>
      </p:pic>
      <p:pic>
        <p:nvPicPr>
          <p:cNvPr id="177" name="Google Shape;177;p8"/>
          <p:cNvPicPr preferRelativeResize="0"/>
          <p:nvPr/>
        </p:nvPicPr>
        <p:blipFill rotWithShape="1">
          <a:blip r:embed="rId5">
            <a:alphaModFix/>
          </a:blip>
          <a:srcRect/>
          <a:stretch/>
        </p:blipFill>
        <p:spPr>
          <a:xfrm>
            <a:off x="1832401" y="2795963"/>
            <a:ext cx="1341101" cy="1347768"/>
          </a:xfrm>
          <a:prstGeom prst="rect">
            <a:avLst/>
          </a:prstGeom>
          <a:noFill/>
          <a:ln>
            <a:noFill/>
          </a:ln>
        </p:spPr>
      </p:pic>
      <p:pic>
        <p:nvPicPr>
          <p:cNvPr id="174" name="Google Shape;174;p8"/>
          <p:cNvPicPr preferRelativeResize="0"/>
          <p:nvPr/>
        </p:nvPicPr>
        <p:blipFill rotWithShape="1">
          <a:blip r:embed="rId6">
            <a:alphaModFix/>
          </a:blip>
          <a:srcRect/>
          <a:stretch/>
        </p:blipFill>
        <p:spPr>
          <a:xfrm>
            <a:off x="5818615" y="2795957"/>
            <a:ext cx="1341101" cy="1347768"/>
          </a:xfrm>
          <a:prstGeom prst="rect">
            <a:avLst/>
          </a:prstGeom>
          <a:noFill/>
          <a:ln>
            <a:noFill/>
          </a:ln>
        </p:spPr>
      </p:pic>
      <p:sp>
        <p:nvSpPr>
          <p:cNvPr id="179" name="Google Shape;179;p8"/>
          <p:cNvSpPr/>
          <p:nvPr/>
        </p:nvSpPr>
        <p:spPr>
          <a:xfrm>
            <a:off x="3440051" y="3300500"/>
            <a:ext cx="310500" cy="338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txBox="1"/>
          <p:nvPr/>
        </p:nvSpPr>
        <p:spPr>
          <a:xfrm>
            <a:off x="3419607" y="3169650"/>
            <a:ext cx="3105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F2F2F2"/>
                </a:solidFill>
                <a:latin typeface="Fira Sans Condensed Light"/>
                <a:ea typeface="Fira Sans Condensed Light"/>
                <a:cs typeface="Fira Sans Condensed Light"/>
                <a:sym typeface="Fira Sans Condensed Light"/>
              </a:rPr>
              <a:t>-</a:t>
            </a:r>
            <a:endParaRPr sz="2700" b="0" i="0" u="none" strike="noStrike" cap="none">
              <a:solidFill>
                <a:srgbClr val="F2F2F2"/>
              </a:solidFill>
              <a:latin typeface="Fira Sans Condensed Light"/>
              <a:ea typeface="Fira Sans Condensed Light"/>
              <a:cs typeface="Fira Sans Condensed Light"/>
              <a:sym typeface="Fira Sans Condensed Light"/>
            </a:endParaRPr>
          </a:p>
        </p:txBody>
      </p:sp>
      <p:cxnSp>
        <p:nvCxnSpPr>
          <p:cNvPr id="181" name="Google Shape;181;p8"/>
          <p:cNvCxnSpPr>
            <a:stCxn id="176" idx="0"/>
            <a:endCxn id="179" idx="0"/>
          </p:cNvCxnSpPr>
          <p:nvPr/>
        </p:nvCxnSpPr>
        <p:spPr>
          <a:xfrm rot="-5400000" flipH="1">
            <a:off x="1960600" y="1665725"/>
            <a:ext cx="504600" cy="2765100"/>
          </a:xfrm>
          <a:prstGeom prst="bentConnector3">
            <a:avLst>
              <a:gd name="adj1" fmla="val -47191"/>
            </a:avLst>
          </a:prstGeom>
          <a:noFill/>
          <a:ln w="19050" cap="flat" cmpd="sng">
            <a:solidFill>
              <a:srgbClr val="F2F2F2"/>
            </a:solidFill>
            <a:prstDash val="solid"/>
            <a:round/>
            <a:headEnd type="none" w="sm" len="sm"/>
            <a:tailEnd type="stealth" w="med" len="med"/>
          </a:ln>
        </p:spPr>
      </p:cxnSp>
      <p:cxnSp>
        <p:nvCxnSpPr>
          <p:cNvPr id="182" name="Google Shape;182;p8"/>
          <p:cNvCxnSpPr>
            <a:stCxn id="179" idx="6"/>
          </p:cNvCxnSpPr>
          <p:nvPr/>
        </p:nvCxnSpPr>
        <p:spPr>
          <a:xfrm>
            <a:off x="3750551" y="3469850"/>
            <a:ext cx="266700" cy="0"/>
          </a:xfrm>
          <a:prstGeom prst="straightConnector1">
            <a:avLst/>
          </a:prstGeom>
          <a:noFill/>
          <a:ln w="19050" cap="flat" cmpd="sng">
            <a:solidFill>
              <a:srgbClr val="F2F2F2"/>
            </a:solidFill>
            <a:prstDash val="solid"/>
            <a:round/>
            <a:headEnd type="none" w="sm" len="sm"/>
            <a:tailEnd type="triangle" w="med" len="med"/>
          </a:ln>
        </p:spPr>
      </p:cxnSp>
      <p:pic>
        <p:nvPicPr>
          <p:cNvPr id="173" name="Google Shape;173;p8"/>
          <p:cNvPicPr preferRelativeResize="0"/>
          <p:nvPr/>
        </p:nvPicPr>
        <p:blipFill rotWithShape="1">
          <a:blip r:embed="rId7">
            <a:alphaModFix/>
          </a:blip>
          <a:srcRect/>
          <a:stretch/>
        </p:blipFill>
        <p:spPr>
          <a:xfrm>
            <a:off x="7581366" y="2797507"/>
            <a:ext cx="1339124" cy="1345775"/>
          </a:xfrm>
          <a:prstGeom prst="rect">
            <a:avLst/>
          </a:prstGeom>
          <a:noFill/>
          <a:ln>
            <a:noFill/>
          </a:ln>
        </p:spPr>
      </p:pic>
      <p:sp>
        <p:nvSpPr>
          <p:cNvPr id="183" name="Google Shape;183;p8"/>
          <p:cNvSpPr/>
          <p:nvPr/>
        </p:nvSpPr>
        <p:spPr>
          <a:xfrm>
            <a:off x="33060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48517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63974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8"/>
          <p:cNvCxnSpPr/>
          <p:nvPr/>
        </p:nvCxnSpPr>
        <p:spPr>
          <a:xfrm>
            <a:off x="2333075" y="1027950"/>
            <a:ext cx="972900" cy="0"/>
          </a:xfrm>
          <a:prstGeom prst="straightConnector1">
            <a:avLst/>
          </a:prstGeom>
          <a:noFill/>
          <a:ln w="19050" cap="flat" cmpd="sng">
            <a:solidFill>
              <a:schemeClr val="lt2"/>
            </a:solidFill>
            <a:prstDash val="solid"/>
            <a:round/>
            <a:headEnd type="none" w="sm" len="sm"/>
            <a:tailEnd type="none" w="sm" len="sm"/>
          </a:ln>
        </p:spPr>
      </p:cxnSp>
      <p:cxnSp>
        <p:nvCxnSpPr>
          <p:cNvPr id="187" name="Google Shape;187;p8"/>
          <p:cNvCxnSpPr>
            <a:stCxn id="183" idx="6"/>
            <a:endCxn id="184" idx="2"/>
          </p:cNvCxnSpPr>
          <p:nvPr/>
        </p:nvCxnSpPr>
        <p:spPr>
          <a:xfrm>
            <a:off x="3878725" y="1027950"/>
            <a:ext cx="972900" cy="0"/>
          </a:xfrm>
          <a:prstGeom prst="straightConnector1">
            <a:avLst/>
          </a:prstGeom>
          <a:noFill/>
          <a:ln w="19050" cap="flat" cmpd="sng">
            <a:solidFill>
              <a:schemeClr val="lt2"/>
            </a:solidFill>
            <a:prstDash val="solid"/>
            <a:round/>
            <a:headEnd type="none" w="sm" len="sm"/>
            <a:tailEnd type="none" w="sm" len="sm"/>
          </a:ln>
        </p:spPr>
      </p:cxnSp>
      <p:cxnSp>
        <p:nvCxnSpPr>
          <p:cNvPr id="188" name="Google Shape;188;p8"/>
          <p:cNvCxnSpPr>
            <a:stCxn id="184" idx="6"/>
            <a:endCxn id="185" idx="2"/>
          </p:cNvCxnSpPr>
          <p:nvPr/>
        </p:nvCxnSpPr>
        <p:spPr>
          <a:xfrm>
            <a:off x="5424425" y="1027950"/>
            <a:ext cx="972900" cy="0"/>
          </a:xfrm>
          <a:prstGeom prst="straightConnector1">
            <a:avLst/>
          </a:prstGeom>
          <a:noFill/>
          <a:ln w="19050" cap="flat" cmpd="sng">
            <a:solidFill>
              <a:schemeClr val="lt2"/>
            </a:solidFill>
            <a:prstDash val="solid"/>
            <a:round/>
            <a:headEnd type="none" w="sm" len="sm"/>
            <a:tailEnd type="none" w="sm" len="sm"/>
          </a:ln>
        </p:spPr>
      </p:cxnSp>
      <p:sp>
        <p:nvSpPr>
          <p:cNvPr id="189" name="Google Shape;189;p8"/>
          <p:cNvSpPr txBox="1"/>
          <p:nvPr/>
        </p:nvSpPr>
        <p:spPr>
          <a:xfrm>
            <a:off x="3427425" y="858600"/>
            <a:ext cx="572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GB</a:t>
            </a:r>
            <a:endParaRPr sz="1000" b="1" i="0" u="none" strike="noStrike" cap="none">
              <a:solidFill>
                <a:schemeClr val="lt2"/>
              </a:solidFill>
              <a:latin typeface="Arial"/>
              <a:ea typeface="Arial"/>
              <a:cs typeface="Arial"/>
              <a:sym typeface="Arial"/>
            </a:endParaRPr>
          </a:p>
        </p:txBody>
      </p:sp>
      <p:sp>
        <p:nvSpPr>
          <p:cNvPr id="190" name="Google Shape;190;p8"/>
          <p:cNvSpPr txBox="1"/>
          <p:nvPr/>
        </p:nvSpPr>
        <p:spPr>
          <a:xfrm>
            <a:off x="4863750" y="844895"/>
            <a:ext cx="5727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Blend</a:t>
            </a:r>
            <a:endParaRPr sz="1000" b="1" i="0" u="none" strike="noStrike" cap="none">
              <a:solidFill>
                <a:schemeClr val="lt2"/>
              </a:solidFill>
              <a:latin typeface="Arial"/>
              <a:ea typeface="Arial"/>
              <a:cs typeface="Arial"/>
              <a:sym typeface="Arial"/>
            </a:endParaRPr>
          </a:p>
        </p:txBody>
      </p:sp>
      <p:sp>
        <p:nvSpPr>
          <p:cNvPr id="191" name="Google Shape;191;p8"/>
          <p:cNvSpPr txBox="1"/>
          <p:nvPr/>
        </p:nvSpPr>
        <p:spPr>
          <a:xfrm>
            <a:off x="6409450" y="858600"/>
            <a:ext cx="76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Circle</a:t>
            </a:r>
            <a:endParaRPr sz="1000" b="1" i="0" u="none" strike="noStrike" cap="none">
              <a:solidFill>
                <a:schemeClr val="lt2"/>
              </a:solidFill>
              <a:latin typeface="Arial"/>
              <a:ea typeface="Arial"/>
              <a:cs typeface="Arial"/>
              <a:sym typeface="Arial"/>
            </a:endParaRPr>
          </a:p>
        </p:txBody>
      </p:sp>
      <p:sp>
        <p:nvSpPr>
          <p:cNvPr id="192" name="Google Shape;192;p8"/>
          <p:cNvSpPr/>
          <p:nvPr/>
        </p:nvSpPr>
        <p:spPr>
          <a:xfrm>
            <a:off x="17603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790675" y="858600"/>
            <a:ext cx="5121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Arial"/>
                <a:ea typeface="Arial"/>
                <a:cs typeface="Arial"/>
                <a:sym typeface="Arial"/>
              </a:rPr>
              <a:t>Crop</a:t>
            </a:r>
            <a:endParaRPr sz="1000" b="1" i="0" u="none" strike="noStrike" cap="none">
              <a:solidFill>
                <a:schemeClr val="lt2"/>
              </a:solidFill>
              <a:latin typeface="Arial"/>
              <a:ea typeface="Arial"/>
              <a:cs typeface="Arial"/>
              <a:sym typeface="Arial"/>
            </a:endParaRPr>
          </a:p>
        </p:txBody>
      </p:sp>
      <p:sp>
        <p:nvSpPr>
          <p:cNvPr id="194" name="Google Shape;194;p8"/>
          <p:cNvSpPr txBox="1"/>
          <p:nvPr/>
        </p:nvSpPr>
        <p:spPr>
          <a:xfrm>
            <a:off x="2650300" y="1384525"/>
            <a:ext cx="1973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Arial"/>
                <a:ea typeface="Arial"/>
                <a:cs typeface="Arial"/>
                <a:sym typeface="Arial"/>
              </a:rPr>
              <a:t>kernel_size = 10</a:t>
            </a:r>
            <a:endParaRPr sz="1800" b="0" i="0" u="none" strike="noStrike" cap="none">
              <a:solidFill>
                <a:srgbClr val="F2F2F2"/>
              </a:solidFill>
              <a:latin typeface="Fira Sans Condensed Light"/>
              <a:ea typeface="Fira Sans Condensed Light"/>
              <a:cs typeface="Fira Sans Condensed Light"/>
              <a:sym typeface="Fira Sans Condensed Light"/>
            </a:endParaRPr>
          </a:p>
        </p:txBody>
      </p:sp>
      <p:sp>
        <p:nvSpPr>
          <p:cNvPr id="195" name="Google Shape;195;p8"/>
          <p:cNvSpPr txBox="1"/>
          <p:nvPr/>
        </p:nvSpPr>
        <p:spPr>
          <a:xfrm>
            <a:off x="3261275" y="1384538"/>
            <a:ext cx="4027594"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Arial"/>
                <a:ea typeface="Arial"/>
                <a:cs typeface="Arial"/>
                <a:sym typeface="Arial"/>
              </a:rPr>
              <a:t>image = a*</a:t>
            </a:r>
            <a:r>
              <a:rPr lang="en" sz="1800" b="1">
                <a:solidFill>
                  <a:schemeClr val="lt2"/>
                </a:solidFill>
              </a:rPr>
              <a:t>        </a:t>
            </a:r>
            <a:r>
              <a:rPr lang="en" sz="1800" b="1" i="0" u="none" strike="noStrike" cap="none">
                <a:solidFill>
                  <a:schemeClr val="lt2"/>
                </a:solidFill>
                <a:latin typeface="Arial"/>
                <a:ea typeface="Arial"/>
                <a:cs typeface="Arial"/>
                <a:sym typeface="Arial"/>
              </a:rPr>
              <a:t>  - b*</a:t>
            </a:r>
            <a:endParaRPr sz="1800" b="0" i="0" u="none" strike="noStrike" cap="none">
              <a:solidFill>
                <a:srgbClr val="F2F2F2"/>
              </a:solidFill>
              <a:latin typeface="Fira Sans Condensed Light"/>
              <a:ea typeface="Fira Sans Condensed Light"/>
              <a:cs typeface="Fira Sans Condensed Light"/>
              <a:sym typeface="Fira Sans Condensed Light"/>
            </a:endParaRPr>
          </a:p>
        </p:txBody>
      </p:sp>
      <p:pic>
        <p:nvPicPr>
          <p:cNvPr id="196" name="Google Shape;196;p8"/>
          <p:cNvPicPr preferRelativeResize="0"/>
          <p:nvPr/>
        </p:nvPicPr>
        <p:blipFill rotWithShape="1">
          <a:blip r:embed="rId8">
            <a:alphaModFix/>
          </a:blip>
          <a:srcRect/>
          <a:stretch/>
        </p:blipFill>
        <p:spPr>
          <a:xfrm>
            <a:off x="4034000" y="2795963"/>
            <a:ext cx="1359284" cy="1366043"/>
          </a:xfrm>
          <a:prstGeom prst="rect">
            <a:avLst/>
          </a:prstGeom>
          <a:noFill/>
          <a:ln>
            <a:noFill/>
          </a:ln>
        </p:spPr>
      </p:pic>
      <p:cxnSp>
        <p:nvCxnSpPr>
          <p:cNvPr id="197" name="Google Shape;197;p8"/>
          <p:cNvCxnSpPr/>
          <p:nvPr/>
        </p:nvCxnSpPr>
        <p:spPr>
          <a:xfrm rot="10800000">
            <a:off x="5385958" y="3478984"/>
            <a:ext cx="421800" cy="600"/>
          </a:xfrm>
          <a:prstGeom prst="straightConnector1">
            <a:avLst/>
          </a:prstGeom>
          <a:noFill/>
          <a:ln w="19050" cap="flat" cmpd="sng">
            <a:solidFill>
              <a:srgbClr val="F2F2F2"/>
            </a:solidFill>
            <a:prstDash val="solid"/>
            <a:round/>
            <a:headEnd type="stealth" w="med" len="med"/>
            <a:tailEnd type="none" w="sm" len="sm"/>
          </a:ln>
        </p:spPr>
      </p:cxnSp>
      <p:sp>
        <p:nvSpPr>
          <p:cNvPr id="198" name="Google Shape;198;p8"/>
          <p:cNvSpPr txBox="1"/>
          <p:nvPr/>
        </p:nvSpPr>
        <p:spPr>
          <a:xfrm>
            <a:off x="6143914" y="1384537"/>
            <a:ext cx="1210189"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Arial"/>
                <a:ea typeface="Arial"/>
                <a:cs typeface="Arial"/>
                <a:sym typeface="Arial"/>
              </a:rPr>
              <a:t>+ 128</a:t>
            </a:r>
            <a:endParaRPr sz="1800" b="0" i="0" u="none" strike="noStrike" cap="none">
              <a:solidFill>
                <a:srgbClr val="F2F2F2"/>
              </a:solidFill>
              <a:latin typeface="Fira Sans Condensed Light"/>
              <a:ea typeface="Fira Sans Condensed Light"/>
              <a:cs typeface="Fira Sans Condensed Light"/>
              <a:sym typeface="Fira Sans Condensed Light"/>
            </a:endParaRPr>
          </a:p>
        </p:txBody>
      </p:sp>
      <p:sp>
        <p:nvSpPr>
          <p:cNvPr id="199" name="Google Shape;199;p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sp>
        <p:nvSpPr>
          <p:cNvPr id="200" name="Google Shape;200;p8"/>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pic>
        <p:nvPicPr>
          <p:cNvPr id="33" name="Google Shape;176;p8">
            <a:extLst>
              <a:ext uri="{FF2B5EF4-FFF2-40B4-BE49-F238E27FC236}">
                <a16:creationId xmlns:a16="http://schemas.microsoft.com/office/drawing/2014/main" id="{F54C1E00-8CBE-4204-96E6-272A02FAF5EB}"/>
              </a:ext>
            </a:extLst>
          </p:cNvPr>
          <p:cNvPicPr preferRelativeResize="0"/>
          <p:nvPr/>
        </p:nvPicPr>
        <p:blipFill rotWithShape="1">
          <a:blip r:embed="rId4">
            <a:alphaModFix/>
          </a:blip>
          <a:srcRect/>
          <a:stretch/>
        </p:blipFill>
        <p:spPr>
          <a:xfrm>
            <a:off x="4476854" y="1352769"/>
            <a:ext cx="587463" cy="590375"/>
          </a:xfrm>
          <a:prstGeom prst="rect">
            <a:avLst/>
          </a:prstGeom>
          <a:noFill/>
          <a:ln>
            <a:noFill/>
          </a:ln>
        </p:spPr>
      </p:pic>
      <p:pic>
        <p:nvPicPr>
          <p:cNvPr id="36" name="Google Shape;177;p8">
            <a:extLst>
              <a:ext uri="{FF2B5EF4-FFF2-40B4-BE49-F238E27FC236}">
                <a16:creationId xmlns:a16="http://schemas.microsoft.com/office/drawing/2014/main" id="{D99EA8FF-AC8D-40DA-BA99-6B971891ECD5}"/>
              </a:ext>
            </a:extLst>
          </p:cNvPr>
          <p:cNvPicPr preferRelativeResize="0"/>
          <p:nvPr/>
        </p:nvPicPr>
        <p:blipFill rotWithShape="1">
          <a:blip r:embed="rId5">
            <a:alphaModFix/>
          </a:blip>
          <a:srcRect/>
          <a:stretch/>
        </p:blipFill>
        <p:spPr>
          <a:xfrm>
            <a:off x="5524883" y="1319921"/>
            <a:ext cx="587463" cy="5903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par>
                                <p:cTn id="8" presetID="10" presetClass="entr" presetSubtype="0"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500"/>
                                        <p:tgtEl>
                                          <p:spTgt spid="1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fade">
                                      <p:cBhvr>
                                        <p:cTn id="18" dur="500"/>
                                        <p:tgtEl>
                                          <p:spTgt spid="186"/>
                                        </p:tgtEl>
                                      </p:cBhvr>
                                    </p:animEffect>
                                  </p:childTnLst>
                                </p:cTn>
                              </p:par>
                              <p:par>
                                <p:cTn id="19" presetID="10"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500"/>
                                        <p:tgtEl>
                                          <p:spTgt spid="189"/>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gtEl>
                                        <p:attrNameLst>
                                          <p:attrName>style.visibility</p:attrName>
                                        </p:attrNameLst>
                                      </p:cBhvr>
                                      <p:to>
                                        <p:strVal val="visible"/>
                                      </p:to>
                                    </p:set>
                                    <p:animEffect transition="in" filter="fade">
                                      <p:cBhvr>
                                        <p:cTn id="24" dur="500"/>
                                        <p:tgtEl>
                                          <p:spTgt spid="183"/>
                                        </p:tgtEl>
                                      </p:cBhvr>
                                    </p:animEffect>
                                  </p:childTnLst>
                                </p:cTn>
                              </p:par>
                              <p:par>
                                <p:cTn id="25" presetID="10"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par>
                                <p:cTn id="28" presetID="10" presetClass="entr" presetSubtype="0" fill="hold" nodeType="withEffect">
                                  <p:stCondLst>
                                    <p:cond delay="0"/>
                                  </p:stCondLst>
                                  <p:childTnLst>
                                    <p:set>
                                      <p:cBhvr>
                                        <p:cTn id="29" dur="1" fill="hold">
                                          <p:stCondLst>
                                            <p:cond delay="0"/>
                                          </p:stCondLst>
                                        </p:cTn>
                                        <p:tgtEl>
                                          <p:spTgt spid="177"/>
                                        </p:tgtEl>
                                        <p:attrNameLst>
                                          <p:attrName>style.visibility</p:attrName>
                                        </p:attrNameLst>
                                      </p:cBhvr>
                                      <p:to>
                                        <p:strVal val="visible"/>
                                      </p:to>
                                    </p:set>
                                    <p:animEffect transition="in" filter="fade">
                                      <p:cBhvr>
                                        <p:cTn id="30" dur="500"/>
                                        <p:tgtEl>
                                          <p:spTgt spid="177"/>
                                        </p:tgtEl>
                                      </p:cBhvr>
                                    </p:animEffect>
                                  </p:childTnLst>
                                </p:cTn>
                              </p:par>
                              <p:par>
                                <p:cTn id="31" presetID="10" presetClass="entr" presetSubtype="0" fill="hold" nodeType="with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94"/>
                                        </p:tgtEl>
                                      </p:cBhvr>
                                    </p:animEffect>
                                    <p:set>
                                      <p:cBhvr>
                                        <p:cTn id="38" dur="1" fill="hold">
                                          <p:stCondLst>
                                            <p:cond delay="500"/>
                                          </p:stCondLst>
                                        </p:cTn>
                                        <p:tgtEl>
                                          <p:spTgt spid="194"/>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87"/>
                                        </p:tgtEl>
                                        <p:attrNameLst>
                                          <p:attrName>style.visibility</p:attrName>
                                        </p:attrNameLst>
                                      </p:cBhvr>
                                      <p:to>
                                        <p:strVal val="visible"/>
                                      </p:to>
                                    </p:set>
                                    <p:animEffect transition="in" filter="fade">
                                      <p:cBhvr>
                                        <p:cTn id="41" dur="500"/>
                                        <p:tgtEl>
                                          <p:spTgt spid="187"/>
                                        </p:tgtEl>
                                      </p:cBhvr>
                                    </p:animEffect>
                                  </p:childTnLst>
                                </p:cTn>
                              </p:par>
                              <p:par>
                                <p:cTn id="42" presetID="10" presetClass="entr" presetSubtype="0" fill="hold" nodeType="with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500"/>
                                        <p:tgtEl>
                                          <p:spTgt spid="190"/>
                                        </p:tgtEl>
                                      </p:cBhvr>
                                    </p:animEffect>
                                  </p:childTnLst>
                                </p:cTn>
                              </p:par>
                              <p:par>
                                <p:cTn id="45" presetID="10" presetClass="entr" presetSubtype="0" fill="hold" nodeType="withEffect">
                                  <p:stCondLst>
                                    <p:cond delay="0"/>
                                  </p:stCondLst>
                                  <p:childTnLst>
                                    <p:set>
                                      <p:cBhvr>
                                        <p:cTn id="46" dur="1" fill="hold">
                                          <p:stCondLst>
                                            <p:cond delay="0"/>
                                          </p:stCondLst>
                                        </p:cTn>
                                        <p:tgtEl>
                                          <p:spTgt spid="179"/>
                                        </p:tgtEl>
                                        <p:attrNameLst>
                                          <p:attrName>style.visibility</p:attrName>
                                        </p:attrNameLst>
                                      </p:cBhvr>
                                      <p:to>
                                        <p:strVal val="visible"/>
                                      </p:to>
                                    </p:set>
                                    <p:animEffect transition="in" filter="fade">
                                      <p:cBhvr>
                                        <p:cTn id="47" dur="500"/>
                                        <p:tgtEl>
                                          <p:spTgt spid="179"/>
                                        </p:tgtEl>
                                      </p:cBhvr>
                                    </p:animEffect>
                                  </p:childTnLst>
                                </p:cTn>
                              </p:par>
                              <p:par>
                                <p:cTn id="48" presetID="10" presetClass="entr" presetSubtype="0" fill="hold" nodeType="withEffect">
                                  <p:stCondLst>
                                    <p:cond delay="0"/>
                                  </p:stCondLst>
                                  <p:childTnLst>
                                    <p:set>
                                      <p:cBhvr>
                                        <p:cTn id="49" dur="1" fill="hold">
                                          <p:stCondLst>
                                            <p:cond delay="0"/>
                                          </p:stCondLst>
                                        </p:cTn>
                                        <p:tgtEl>
                                          <p:spTgt spid="184"/>
                                        </p:tgtEl>
                                        <p:attrNameLst>
                                          <p:attrName>style.visibility</p:attrName>
                                        </p:attrNameLst>
                                      </p:cBhvr>
                                      <p:to>
                                        <p:strVal val="visible"/>
                                      </p:to>
                                    </p:set>
                                    <p:animEffect transition="in" filter="fade">
                                      <p:cBhvr>
                                        <p:cTn id="50" dur="500"/>
                                        <p:tgtEl>
                                          <p:spTgt spid="184"/>
                                        </p:tgtEl>
                                      </p:cBhvr>
                                    </p:animEffect>
                                  </p:childTnLst>
                                </p:cTn>
                              </p:par>
                              <p:par>
                                <p:cTn id="51" presetID="10" presetClass="entr" presetSubtype="0" fill="hold" nodeType="withEffect">
                                  <p:stCondLst>
                                    <p:cond delay="0"/>
                                  </p:stCondLst>
                                  <p:childTnLst>
                                    <p:set>
                                      <p:cBhvr>
                                        <p:cTn id="52" dur="1" fill="hold">
                                          <p:stCondLst>
                                            <p:cond delay="0"/>
                                          </p:stCondLst>
                                        </p:cTn>
                                        <p:tgtEl>
                                          <p:spTgt spid="195"/>
                                        </p:tgtEl>
                                        <p:attrNameLst>
                                          <p:attrName>style.visibility</p:attrName>
                                        </p:attrNameLst>
                                      </p:cBhvr>
                                      <p:to>
                                        <p:strVal val="visible"/>
                                      </p:to>
                                    </p:set>
                                    <p:animEffect transition="in" filter="fade">
                                      <p:cBhvr>
                                        <p:cTn id="53" dur="500"/>
                                        <p:tgtEl>
                                          <p:spTgt spid="195"/>
                                        </p:tgtEl>
                                      </p:cBhvr>
                                    </p:animEffect>
                                  </p:childTnLst>
                                </p:cTn>
                              </p:par>
                              <p:par>
                                <p:cTn id="54" presetID="10" presetClass="entr" presetSubtype="0" fill="hold"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par>
                                <p:cTn id="57" presetID="10" presetClass="entr" presetSubtype="0" fill="hold" nodeType="withEffect">
                                  <p:stCondLst>
                                    <p:cond delay="0"/>
                                  </p:stCondLst>
                                  <p:childTnLst>
                                    <p:set>
                                      <p:cBhvr>
                                        <p:cTn id="58" dur="1" fill="hold">
                                          <p:stCondLst>
                                            <p:cond delay="0"/>
                                          </p:stCondLst>
                                        </p:cTn>
                                        <p:tgtEl>
                                          <p:spTgt spid="181"/>
                                        </p:tgtEl>
                                        <p:attrNameLst>
                                          <p:attrName>style.visibility</p:attrName>
                                        </p:attrNameLst>
                                      </p:cBhvr>
                                      <p:to>
                                        <p:strVal val="visible"/>
                                      </p:to>
                                    </p:set>
                                    <p:animEffect transition="in" filter="fade">
                                      <p:cBhvr>
                                        <p:cTn id="59" dur="500"/>
                                        <p:tgtEl>
                                          <p:spTgt spid="181"/>
                                        </p:tgtEl>
                                      </p:cBhvr>
                                    </p:animEffect>
                                  </p:childTnLst>
                                </p:cTn>
                              </p:par>
                              <p:par>
                                <p:cTn id="60" presetID="10" presetClass="entr" presetSubtype="0" fill="hold" nodeType="withEffect">
                                  <p:stCondLst>
                                    <p:cond delay="0"/>
                                  </p:stCondLst>
                                  <p:childTnLst>
                                    <p:set>
                                      <p:cBhvr>
                                        <p:cTn id="61" dur="1" fill="hold">
                                          <p:stCondLst>
                                            <p:cond delay="0"/>
                                          </p:stCondLst>
                                        </p:cTn>
                                        <p:tgtEl>
                                          <p:spTgt spid="180"/>
                                        </p:tgtEl>
                                        <p:attrNameLst>
                                          <p:attrName>style.visibility</p:attrName>
                                        </p:attrNameLst>
                                      </p:cBhvr>
                                      <p:to>
                                        <p:strVal val="visible"/>
                                      </p:to>
                                    </p:set>
                                    <p:animEffect transition="in" filter="fade">
                                      <p:cBhvr>
                                        <p:cTn id="62" dur="500"/>
                                        <p:tgtEl>
                                          <p:spTgt spid="180"/>
                                        </p:tgtEl>
                                      </p:cBhvr>
                                    </p:animEffect>
                                  </p:childTnLst>
                                </p:cTn>
                              </p:par>
                              <p:par>
                                <p:cTn id="63" presetID="10" presetClass="entr" presetSubtype="0" fill="hold" nodeType="withEffect">
                                  <p:stCondLst>
                                    <p:cond delay="0"/>
                                  </p:stCondLst>
                                  <p:childTnLst>
                                    <p:set>
                                      <p:cBhvr>
                                        <p:cTn id="64" dur="1" fill="hold">
                                          <p:stCondLst>
                                            <p:cond delay="0"/>
                                          </p:stCondLst>
                                        </p:cTn>
                                        <p:tgtEl>
                                          <p:spTgt spid="182"/>
                                        </p:tgtEl>
                                        <p:attrNameLst>
                                          <p:attrName>style.visibility</p:attrName>
                                        </p:attrNameLst>
                                      </p:cBhvr>
                                      <p:to>
                                        <p:strVal val="visible"/>
                                      </p:to>
                                    </p:set>
                                    <p:animEffect transition="in" filter="fade">
                                      <p:cBhvr>
                                        <p:cTn id="65" dur="500"/>
                                        <p:tgtEl>
                                          <p:spTgt spid="182"/>
                                        </p:tgtEl>
                                      </p:cBhvr>
                                    </p:animEffect>
                                  </p:childTnLst>
                                </p:cTn>
                              </p:par>
                              <p:par>
                                <p:cTn id="66" presetID="10" presetClass="entr" presetSubtype="0" fill="hold" nodeType="withEffect">
                                  <p:stCondLst>
                                    <p:cond delay="0"/>
                                  </p:stCondLst>
                                  <p:childTnLst>
                                    <p:set>
                                      <p:cBhvr>
                                        <p:cTn id="67" dur="1" fill="hold">
                                          <p:stCondLst>
                                            <p:cond delay="0"/>
                                          </p:stCondLst>
                                        </p:cTn>
                                        <p:tgtEl>
                                          <p:spTgt spid="196"/>
                                        </p:tgtEl>
                                        <p:attrNameLst>
                                          <p:attrName>style.visibility</p:attrName>
                                        </p:attrNameLst>
                                      </p:cBhvr>
                                      <p:to>
                                        <p:strVal val="visible"/>
                                      </p:to>
                                    </p:set>
                                    <p:animEffect transition="in" filter="fade">
                                      <p:cBhvr>
                                        <p:cTn id="68" dur="500"/>
                                        <p:tgtEl>
                                          <p:spTgt spid="196"/>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8"/>
                                        </p:tgtEl>
                                        <p:attrNameLst>
                                          <p:attrName>style.visibility</p:attrName>
                                        </p:attrNameLst>
                                      </p:cBhvr>
                                      <p:to>
                                        <p:strVal val="visible"/>
                                      </p:to>
                                    </p:set>
                                    <p:animEffect transition="in" filter="fade">
                                      <p:cBhvr>
                                        <p:cTn id="79" dur="500"/>
                                        <p:tgtEl>
                                          <p:spTgt spid="198"/>
                                        </p:tgtEl>
                                      </p:cBhvr>
                                    </p:animEffect>
                                  </p:childTnLst>
                                </p:cTn>
                              </p:par>
                              <p:par>
                                <p:cTn id="80" presetID="10" presetClass="entr" presetSubtype="0" fill="hold" nodeType="withEffect">
                                  <p:stCondLst>
                                    <p:cond delay="0"/>
                                  </p:stCondLst>
                                  <p:childTnLst>
                                    <p:set>
                                      <p:cBhvr>
                                        <p:cTn id="81" dur="1" fill="hold">
                                          <p:stCondLst>
                                            <p:cond delay="0"/>
                                          </p:stCondLst>
                                        </p:cTn>
                                        <p:tgtEl>
                                          <p:spTgt spid="197"/>
                                        </p:tgtEl>
                                        <p:attrNameLst>
                                          <p:attrName>style.visibility</p:attrName>
                                        </p:attrNameLst>
                                      </p:cBhvr>
                                      <p:to>
                                        <p:strVal val="visible"/>
                                      </p:to>
                                    </p:set>
                                    <p:animEffect transition="in" filter="fade">
                                      <p:cBhvr>
                                        <p:cTn id="82" dur="500"/>
                                        <p:tgtEl>
                                          <p:spTgt spid="197"/>
                                        </p:tgtEl>
                                      </p:cBhvr>
                                    </p:animEffect>
                                  </p:childTnLst>
                                </p:cTn>
                              </p:par>
                              <p:par>
                                <p:cTn id="83" presetID="10" presetClass="entr" presetSubtype="0" fill="hold" nodeType="withEffect">
                                  <p:stCondLst>
                                    <p:cond delay="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500"/>
                                        <p:tgtEl>
                                          <p:spTgt spid="17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95"/>
                                        </p:tgtEl>
                                      </p:cBhvr>
                                    </p:animEffect>
                                    <p:set>
                                      <p:cBhvr>
                                        <p:cTn id="90" dur="1" fill="hold">
                                          <p:stCondLst>
                                            <p:cond delay="500"/>
                                          </p:stCondLst>
                                        </p:cTn>
                                        <p:tgtEl>
                                          <p:spTgt spid="19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8"/>
                                        </p:tgtEl>
                                      </p:cBhvr>
                                    </p:animEffect>
                                    <p:set>
                                      <p:cBhvr>
                                        <p:cTn id="93" dur="1" fill="hold">
                                          <p:stCondLst>
                                            <p:cond delay="500"/>
                                          </p:stCondLst>
                                        </p:cTn>
                                        <p:tgtEl>
                                          <p:spTgt spid="198"/>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172"/>
                                        </p:tgtEl>
                                        <p:attrNameLst>
                                          <p:attrName>style.visibility</p:attrName>
                                        </p:attrNameLst>
                                      </p:cBhvr>
                                      <p:to>
                                        <p:strVal val="visible"/>
                                      </p:to>
                                    </p:set>
                                    <p:animEffect transition="in" filter="fade">
                                      <p:cBhvr>
                                        <p:cTn id="96" dur="500"/>
                                        <p:tgtEl>
                                          <p:spTgt spid="172"/>
                                        </p:tgtEl>
                                      </p:cBhvr>
                                    </p:animEffect>
                                  </p:childTnLst>
                                </p:cTn>
                              </p:par>
                              <p:par>
                                <p:cTn id="97" presetID="10" presetClass="entr" presetSubtype="0" fill="hold" nodeType="withEffect">
                                  <p:stCondLst>
                                    <p:cond delay="0"/>
                                  </p:stCondLst>
                                  <p:childTnLst>
                                    <p:set>
                                      <p:cBhvr>
                                        <p:cTn id="98" dur="1" fill="hold">
                                          <p:stCondLst>
                                            <p:cond delay="0"/>
                                          </p:stCondLst>
                                        </p:cTn>
                                        <p:tgtEl>
                                          <p:spTgt spid="173"/>
                                        </p:tgtEl>
                                        <p:attrNameLst>
                                          <p:attrName>style.visibility</p:attrName>
                                        </p:attrNameLst>
                                      </p:cBhvr>
                                      <p:to>
                                        <p:strVal val="visible"/>
                                      </p:to>
                                    </p:set>
                                    <p:animEffect transition="in" filter="fade">
                                      <p:cBhvr>
                                        <p:cTn id="99" dur="500"/>
                                        <p:tgtEl>
                                          <p:spTgt spid="173"/>
                                        </p:tgtEl>
                                      </p:cBhvr>
                                    </p:animEffect>
                                  </p:childTnLst>
                                </p:cTn>
                              </p:par>
                              <p:par>
                                <p:cTn id="100" presetID="10" presetClass="entr" presetSubtype="0" fill="hold" nodeType="withEffect">
                                  <p:stCondLst>
                                    <p:cond delay="0"/>
                                  </p:stCondLst>
                                  <p:childTnLst>
                                    <p:set>
                                      <p:cBhvr>
                                        <p:cTn id="101" dur="1" fill="hold">
                                          <p:stCondLst>
                                            <p:cond delay="0"/>
                                          </p:stCondLst>
                                        </p:cTn>
                                        <p:tgtEl>
                                          <p:spTgt spid="188"/>
                                        </p:tgtEl>
                                        <p:attrNameLst>
                                          <p:attrName>style.visibility</p:attrName>
                                        </p:attrNameLst>
                                      </p:cBhvr>
                                      <p:to>
                                        <p:strVal val="visible"/>
                                      </p:to>
                                    </p:set>
                                    <p:animEffect transition="in" filter="fade">
                                      <p:cBhvr>
                                        <p:cTn id="102" dur="500"/>
                                        <p:tgtEl>
                                          <p:spTgt spid="188"/>
                                        </p:tgtEl>
                                      </p:cBhvr>
                                    </p:animEffect>
                                  </p:childTnLst>
                                </p:cTn>
                              </p:par>
                              <p:par>
                                <p:cTn id="103" presetID="10" presetClass="entr" presetSubtype="0" fill="hold" nodeType="with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fade">
                                      <p:cBhvr>
                                        <p:cTn id="105" dur="500"/>
                                        <p:tgtEl>
                                          <p:spTgt spid="185"/>
                                        </p:tgtEl>
                                      </p:cBhvr>
                                    </p:animEffect>
                                  </p:childTnLst>
                                </p:cTn>
                              </p:par>
                              <p:par>
                                <p:cTn id="106" presetID="10" presetClass="entr" presetSubtype="0" fill="hold" nodeType="withEffect">
                                  <p:stCondLst>
                                    <p:cond delay="0"/>
                                  </p:stCondLst>
                                  <p:childTnLst>
                                    <p:set>
                                      <p:cBhvr>
                                        <p:cTn id="107" dur="1" fill="hold">
                                          <p:stCondLst>
                                            <p:cond delay="0"/>
                                          </p:stCondLst>
                                        </p:cTn>
                                        <p:tgtEl>
                                          <p:spTgt spid="191"/>
                                        </p:tgtEl>
                                        <p:attrNameLst>
                                          <p:attrName>style.visibility</p:attrName>
                                        </p:attrNameLst>
                                      </p:cBhvr>
                                      <p:to>
                                        <p:strVal val="visible"/>
                                      </p:to>
                                    </p:set>
                                    <p:animEffect transition="in" filter="fade">
                                      <p:cBhvr>
                                        <p:cTn id="108" dur="500"/>
                                        <p:tgtEl>
                                          <p:spTgt spid="191"/>
                                        </p:tgtEl>
                                      </p:cBhvr>
                                    </p:animEffect>
                                  </p:childTnLst>
                                </p:cTn>
                              </p:par>
                              <p:par>
                                <p:cTn id="109" presetID="10" presetClass="exit" presetSubtype="0" fill="hold" nodeType="withEffect">
                                  <p:stCondLst>
                                    <p:cond delay="0"/>
                                  </p:stCondLst>
                                  <p:childTnLst>
                                    <p:animEffect transition="out" filter="fade">
                                      <p:cBhvr>
                                        <p:cTn id="110" dur="500"/>
                                        <p:tgtEl>
                                          <p:spTgt spid="33"/>
                                        </p:tgtEl>
                                      </p:cBhvr>
                                    </p:animEffect>
                                    <p:set>
                                      <p:cBhvr>
                                        <p:cTn id="111" dur="1" fill="hold">
                                          <p:stCondLst>
                                            <p:cond delay="499"/>
                                          </p:stCondLst>
                                        </p:cTn>
                                        <p:tgtEl>
                                          <p:spTgt spid="3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6"/>
                                        </p:tgtEl>
                                      </p:cBhvr>
                                    </p:animEffect>
                                    <p:set>
                                      <p:cBhvr>
                                        <p:cTn id="11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9"/>
          <p:cNvSpPr txBox="1">
            <a:spLocks noGrp="1"/>
          </p:cNvSpPr>
          <p:nvPr>
            <p:ph type="title" idx="5"/>
          </p:nvPr>
        </p:nvSpPr>
        <p:spPr>
          <a:xfrm>
            <a:off x="73387" y="2636475"/>
            <a:ext cx="1539300" cy="68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a:latin typeface="Arial"/>
                <a:ea typeface="Arial"/>
                <a:cs typeface="Arial"/>
                <a:sym typeface="Arial"/>
              </a:rPr>
              <a:t>btgraham-300</a:t>
            </a:r>
            <a:endParaRPr>
              <a:latin typeface="Arial"/>
              <a:ea typeface="Arial"/>
              <a:cs typeface="Arial"/>
              <a:sym typeface="Arial"/>
            </a:endParaRPr>
          </a:p>
        </p:txBody>
      </p:sp>
      <p:cxnSp>
        <p:nvCxnSpPr>
          <p:cNvPr id="206" name="Google Shape;206;p9"/>
          <p:cNvCxnSpPr/>
          <p:nvPr/>
        </p:nvCxnSpPr>
        <p:spPr>
          <a:xfrm rot="10800000">
            <a:off x="1778437" y="2776725"/>
            <a:ext cx="0" cy="408600"/>
          </a:xfrm>
          <a:prstGeom prst="straightConnector1">
            <a:avLst/>
          </a:prstGeom>
          <a:noFill/>
          <a:ln w="19050" cap="flat" cmpd="sng">
            <a:solidFill>
              <a:schemeClr val="lt2"/>
            </a:solidFill>
            <a:prstDash val="solid"/>
            <a:round/>
            <a:headEnd type="oval" w="med" len="med"/>
            <a:tailEnd type="oval" w="med" len="med"/>
          </a:ln>
        </p:spPr>
      </p:cxnSp>
      <p:pic>
        <p:nvPicPr>
          <p:cNvPr id="207" name="Google Shape;207;p9"/>
          <p:cNvPicPr preferRelativeResize="0"/>
          <p:nvPr/>
        </p:nvPicPr>
        <p:blipFill rotWithShape="1">
          <a:blip r:embed="rId4">
            <a:alphaModFix/>
          </a:blip>
          <a:srcRect/>
          <a:stretch/>
        </p:blipFill>
        <p:spPr>
          <a:xfrm>
            <a:off x="2086075" y="868526"/>
            <a:ext cx="2784430" cy="1857200"/>
          </a:xfrm>
          <a:prstGeom prst="rect">
            <a:avLst/>
          </a:prstGeom>
          <a:noFill/>
          <a:ln>
            <a:noFill/>
          </a:ln>
        </p:spPr>
      </p:pic>
      <p:pic>
        <p:nvPicPr>
          <p:cNvPr id="208" name="Google Shape;208;p9"/>
          <p:cNvPicPr preferRelativeResize="0"/>
          <p:nvPr/>
        </p:nvPicPr>
        <p:blipFill rotWithShape="1">
          <a:blip r:embed="rId5">
            <a:alphaModFix/>
          </a:blip>
          <a:srcRect/>
          <a:stretch/>
        </p:blipFill>
        <p:spPr>
          <a:xfrm>
            <a:off x="2086050" y="2848199"/>
            <a:ext cx="2784471" cy="1857200"/>
          </a:xfrm>
          <a:prstGeom prst="rect">
            <a:avLst/>
          </a:prstGeom>
          <a:noFill/>
          <a:ln>
            <a:noFill/>
          </a:ln>
        </p:spPr>
      </p:pic>
      <p:cxnSp>
        <p:nvCxnSpPr>
          <p:cNvPr id="209" name="Google Shape;209;p9"/>
          <p:cNvCxnSpPr>
            <a:stCxn id="207" idx="3"/>
          </p:cNvCxnSpPr>
          <p:nvPr/>
        </p:nvCxnSpPr>
        <p:spPr>
          <a:xfrm>
            <a:off x="4870505" y="1797126"/>
            <a:ext cx="986400" cy="0"/>
          </a:xfrm>
          <a:prstGeom prst="straightConnector1">
            <a:avLst/>
          </a:prstGeom>
          <a:noFill/>
          <a:ln w="19050" cap="flat" cmpd="sng">
            <a:solidFill>
              <a:srgbClr val="F2F2F2"/>
            </a:solidFill>
            <a:prstDash val="solid"/>
            <a:round/>
            <a:headEnd type="none" w="sm" len="sm"/>
            <a:tailEnd type="triangle" w="med" len="med"/>
          </a:ln>
        </p:spPr>
      </p:cxnSp>
      <p:cxnSp>
        <p:nvCxnSpPr>
          <p:cNvPr id="210" name="Google Shape;210;p9"/>
          <p:cNvCxnSpPr>
            <a:stCxn id="208" idx="3"/>
          </p:cNvCxnSpPr>
          <p:nvPr/>
        </p:nvCxnSpPr>
        <p:spPr>
          <a:xfrm>
            <a:off x="4870521" y="3776799"/>
            <a:ext cx="1261800" cy="0"/>
          </a:xfrm>
          <a:prstGeom prst="straightConnector1">
            <a:avLst/>
          </a:prstGeom>
          <a:noFill/>
          <a:ln w="19050" cap="flat" cmpd="sng">
            <a:solidFill>
              <a:srgbClr val="F2F2F2"/>
            </a:solidFill>
            <a:prstDash val="solid"/>
            <a:round/>
            <a:headEnd type="none" w="sm" len="sm"/>
            <a:tailEnd type="triangle" w="med" len="med"/>
          </a:ln>
        </p:spPr>
      </p:cxnSp>
      <p:pic>
        <p:nvPicPr>
          <p:cNvPr id="211" name="Google Shape;211;p9"/>
          <p:cNvPicPr preferRelativeResize="0"/>
          <p:nvPr/>
        </p:nvPicPr>
        <p:blipFill rotWithShape="1">
          <a:blip r:embed="rId6">
            <a:alphaModFix/>
          </a:blip>
          <a:srcRect/>
          <a:stretch/>
        </p:blipFill>
        <p:spPr>
          <a:xfrm>
            <a:off x="6132326" y="2848202"/>
            <a:ext cx="1869659" cy="1857200"/>
          </a:xfrm>
          <a:prstGeom prst="rect">
            <a:avLst/>
          </a:prstGeom>
          <a:noFill/>
          <a:ln>
            <a:noFill/>
          </a:ln>
        </p:spPr>
      </p:pic>
      <p:pic>
        <p:nvPicPr>
          <p:cNvPr id="212" name="Google Shape;212;p9"/>
          <p:cNvPicPr preferRelativeResize="0"/>
          <p:nvPr/>
        </p:nvPicPr>
        <p:blipFill rotWithShape="1">
          <a:blip r:embed="rId7">
            <a:alphaModFix/>
          </a:blip>
          <a:srcRect/>
          <a:stretch/>
        </p:blipFill>
        <p:spPr>
          <a:xfrm>
            <a:off x="5857826" y="868525"/>
            <a:ext cx="2418644" cy="1857200"/>
          </a:xfrm>
          <a:prstGeom prst="rect">
            <a:avLst/>
          </a:prstGeom>
          <a:noFill/>
          <a:ln>
            <a:noFill/>
          </a:ln>
        </p:spPr>
      </p:pic>
      <p:sp>
        <p:nvSpPr>
          <p:cNvPr id="213" name="Google Shape;213;p9"/>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sp>
        <p:nvSpPr>
          <p:cNvPr id="214" name="Google Shape;214;p9"/>
          <p:cNvSpPr txBox="1">
            <a:spLocks noGrp="1"/>
          </p:cNvSpPr>
          <p:nvPr>
            <p:ph type="title" idx="6"/>
          </p:nvPr>
        </p:nvSpPr>
        <p:spPr>
          <a:xfrm>
            <a:off x="720000" y="117375"/>
            <a:ext cx="7704000" cy="572700"/>
          </a:xfrm>
          <a:prstGeom prst="rect">
            <a:avLst/>
          </a:prstGeom>
          <a:noFill/>
          <a:ln>
            <a:noFill/>
          </a:ln>
          <a:effectLst>
            <a:outerShdw blurRad="57150" dist="57150" dir="5400000" algn="bl" rotWithShape="0">
              <a:srgbClr val="000000"/>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Arial"/>
                <a:ea typeface="Arial"/>
                <a:cs typeface="Arial"/>
                <a:sym typeface="Arial"/>
              </a:rPr>
              <a:t>Xử lý ảnh</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par>
                                <p:cTn id="8" presetID="10" presetClass="entr" presetSubtype="0"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500"/>
                                        <p:tgtEl>
                                          <p:spTgt spid="212"/>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0"/>
                                        </p:tgtEl>
                                        <p:attrNameLst>
                                          <p:attrName>style.visibility</p:attrName>
                                        </p:attrNameLst>
                                      </p:cBhvr>
                                      <p:to>
                                        <p:strVal val="visible"/>
                                      </p:to>
                                    </p:set>
                                    <p:animEffect transition="in" filter="fade">
                                      <p:cBhvr>
                                        <p:cTn id="1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3294</Words>
  <Application>Microsoft Office PowerPoint</Application>
  <PresentationFormat>On-screen Show (16:9)</PresentationFormat>
  <Paragraphs>922</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Rajdhani</vt:lpstr>
      <vt:lpstr>Advent Pro Light</vt:lpstr>
      <vt:lpstr>Fira Sans Condensed Light</vt:lpstr>
      <vt:lpstr>Arial</vt:lpstr>
      <vt:lpstr>Fira Sans Condensed</vt:lpstr>
      <vt:lpstr>Open Sans</vt:lpstr>
      <vt:lpstr>Calibri</vt:lpstr>
      <vt:lpstr>Anton</vt:lpstr>
      <vt:lpstr>Ai Tech Agency by Slidesgo</vt:lpstr>
      <vt:lpstr>Diabetic Retinopathy</vt:lpstr>
      <vt:lpstr>Mô tả đề tài</vt:lpstr>
      <vt:lpstr>Giới thiệu</vt:lpstr>
      <vt:lpstr>Dataset</vt:lpstr>
      <vt:lpstr>Dataset</vt:lpstr>
      <vt:lpstr>Ảnh gốc</vt:lpstr>
      <vt:lpstr>Ảnh crop </vt:lpstr>
      <vt:lpstr>btgraham-300</vt:lpstr>
      <vt:lpstr>btgraham-300</vt:lpstr>
      <vt:lpstr>    Contrast Limited AHE</vt:lpstr>
      <vt:lpstr>    Contrast Limited AHE</vt:lpstr>
      <vt:lpstr>Phương pháp đánh giá</vt:lpstr>
      <vt:lpstr>Confusion    Matrix</vt:lpstr>
      <vt:lpstr>Phương pháp đánh giá</vt:lpstr>
      <vt:lpstr>Expected value</vt:lpstr>
      <vt:lpstr>Phương pháp đánh giá</vt:lpstr>
      <vt:lpstr>Weighted   Matrix</vt:lpstr>
      <vt:lpstr>Phương pháp đánh giá</vt:lpstr>
      <vt:lpstr>Training</vt:lpstr>
      <vt:lpstr>Training</vt:lpstr>
      <vt:lpstr>Models</vt:lpstr>
      <vt:lpstr>Imbalance data</vt:lpstr>
      <vt:lpstr>Imbalance data</vt:lpstr>
      <vt:lpstr>Imbalance data</vt:lpstr>
      <vt:lpstr>Imbalance data</vt:lpstr>
      <vt:lpstr>Evaluate imbalance model</vt:lpstr>
      <vt:lpstr>Balance data</vt:lpstr>
      <vt:lpstr>Balance data</vt:lpstr>
      <vt:lpstr>Balance  data</vt:lpstr>
      <vt:lpstr>Balance  data</vt:lpstr>
      <vt:lpstr>Balance  data</vt:lpstr>
      <vt:lpstr>Evaluate balance model</vt:lpstr>
      <vt:lpstr>Multi-Classes </vt:lpstr>
      <vt:lpstr>Training</vt:lpstr>
      <vt:lpstr>Multi-Classes</vt:lpstr>
      <vt:lpstr>Evaluate multi-class model</vt:lpstr>
      <vt:lpstr>Imbalance Multi-Model</vt:lpstr>
      <vt:lpstr>Imbalance Multi-Model</vt:lpstr>
      <vt:lpstr>Chọn lại ngưỡng         đánh giá</vt:lpstr>
      <vt:lpstr>Imbalance  data</vt:lpstr>
      <vt:lpstr>Evaluate Imbalance multi-model</vt:lpstr>
      <vt:lpstr>Balance Multi-Model</vt:lpstr>
      <vt:lpstr>Balance Multi-Model</vt:lpstr>
      <vt:lpstr>Balance  data</vt:lpstr>
      <vt:lpstr>Evaluate balance multi-model</vt:lpstr>
      <vt:lpstr>PowerPoint Presentation</vt:lpstr>
      <vt:lpstr>Kaggle submitting</vt:lpstr>
      <vt:lpstr>Tổng kết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dc:title>
  <cp:lastModifiedBy>Trương Xuân Linh</cp:lastModifiedBy>
  <cp:revision>3</cp:revision>
  <dcterms:modified xsi:type="dcterms:W3CDTF">2021-12-14T15:07:13Z</dcterms:modified>
</cp:coreProperties>
</file>